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tif" ContentType="image/tiff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  <p:sldMasterId id="2147483827" r:id="rId2"/>
    <p:sldMasterId id="2147483842" r:id="rId3"/>
  </p:sldMasterIdLst>
  <p:notesMasterIdLst>
    <p:notesMasterId r:id="rId62"/>
  </p:notesMasterIdLst>
  <p:handoutMasterIdLst>
    <p:handoutMasterId r:id="rId63"/>
  </p:handoutMasterIdLst>
  <p:sldIdLst>
    <p:sldId id="307" r:id="rId4"/>
    <p:sldId id="533" r:id="rId5"/>
    <p:sldId id="836" r:id="rId6"/>
    <p:sldId id="917" r:id="rId7"/>
    <p:sldId id="852" r:id="rId8"/>
    <p:sldId id="923" r:id="rId9"/>
    <p:sldId id="856" r:id="rId10"/>
    <p:sldId id="921" r:id="rId11"/>
    <p:sldId id="922" r:id="rId12"/>
    <p:sldId id="925" r:id="rId13"/>
    <p:sldId id="926" r:id="rId14"/>
    <p:sldId id="927" r:id="rId15"/>
    <p:sldId id="924" r:id="rId16"/>
    <p:sldId id="909" r:id="rId17"/>
    <p:sldId id="949" r:id="rId18"/>
    <p:sldId id="929" r:id="rId19"/>
    <p:sldId id="930" r:id="rId20"/>
    <p:sldId id="865" r:id="rId21"/>
    <p:sldId id="864" r:id="rId22"/>
    <p:sldId id="872" r:id="rId23"/>
    <p:sldId id="913" r:id="rId24"/>
    <p:sldId id="877" r:id="rId25"/>
    <p:sldId id="878" r:id="rId26"/>
    <p:sldId id="635" r:id="rId27"/>
    <p:sldId id="636" r:id="rId28"/>
    <p:sldId id="786" r:id="rId29"/>
    <p:sldId id="879" r:id="rId30"/>
    <p:sldId id="928" r:id="rId31"/>
    <p:sldId id="912" r:id="rId32"/>
    <p:sldId id="788" r:id="rId33"/>
    <p:sldId id="789" r:id="rId34"/>
    <p:sldId id="881" r:id="rId35"/>
    <p:sldId id="657" r:id="rId36"/>
    <p:sldId id="919" r:id="rId37"/>
    <p:sldId id="816" r:id="rId38"/>
    <p:sldId id="817" r:id="rId39"/>
    <p:sldId id="818" r:id="rId40"/>
    <p:sldId id="885" r:id="rId41"/>
    <p:sldId id="887" r:id="rId42"/>
    <p:sldId id="914" r:id="rId43"/>
    <p:sldId id="825" r:id="rId44"/>
    <p:sldId id="826" r:id="rId45"/>
    <p:sldId id="510" r:id="rId46"/>
    <p:sldId id="931" r:id="rId47"/>
    <p:sldId id="932" r:id="rId48"/>
    <p:sldId id="935" r:id="rId49"/>
    <p:sldId id="936" r:id="rId50"/>
    <p:sldId id="938" r:id="rId51"/>
    <p:sldId id="939" r:id="rId52"/>
    <p:sldId id="941" r:id="rId53"/>
    <p:sldId id="942" r:id="rId54"/>
    <p:sldId id="943" r:id="rId55"/>
    <p:sldId id="944" r:id="rId56"/>
    <p:sldId id="946" r:id="rId57"/>
    <p:sldId id="947" r:id="rId58"/>
    <p:sldId id="945" r:id="rId59"/>
    <p:sldId id="948" r:id="rId60"/>
    <p:sldId id="937" r:id="rId61"/>
  </p:sldIdLst>
  <p:sldSz cx="12190413" cy="6859588"/>
  <p:notesSz cx="6858000" cy="9144000"/>
  <p:defaultTextStyle>
    <a:defPPr>
      <a:defRPr lang="zh-CN"/>
    </a:defPPr>
    <a:lvl1pPr marL="0" algn="l" defTabSz="1218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2" algn="l" defTabSz="1218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4" algn="l" defTabSz="1218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75" algn="l" defTabSz="1218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67" algn="l" defTabSz="1218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59" algn="l" defTabSz="1218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50" algn="l" defTabSz="1218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41" algn="l" defTabSz="1218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33" algn="l" defTabSz="1218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CCFF"/>
    <a:srgbClr val="0000CC"/>
    <a:srgbClr val="0066FF"/>
    <a:srgbClr val="0033CC"/>
    <a:srgbClr val="FFFFFF"/>
    <a:srgbClr val="292929"/>
    <a:srgbClr val="66FFFF"/>
    <a:srgbClr val="FF99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84" autoAdjust="0"/>
    <p:restoredTop sz="92254" autoAdjust="0"/>
  </p:normalViewPr>
  <p:slideViewPr>
    <p:cSldViewPr>
      <p:cViewPr>
        <p:scale>
          <a:sx n="75" d="100"/>
          <a:sy n="75" d="100"/>
        </p:scale>
        <p:origin x="-588" y="-774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163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Relationship Id="rId4" Type="http://schemas.openxmlformats.org/officeDocument/2006/relationships/image" Target="../media/image36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94FB-2808-45A5-BDC8-80C0F481B27E}" type="datetimeFigureOut">
              <a:rPr lang="zh-CN" altLang="en-US" smtClean="0"/>
              <a:t>2016/5/17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4082-C5AE-46D0-A000-D929E8B25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69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FAA0F-2349-45DA-9EBD-9D94C9A1CFA0}" type="datetimeFigureOut">
              <a:rPr lang="zh-CN" altLang="en-US" smtClean="0"/>
              <a:t>2016/5/17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37086-15D0-443D-AF17-A3F21825C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5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609492" algn="l" defTabSz="121898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1218984" algn="l" defTabSz="121898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828475" algn="l" defTabSz="121898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2437967" algn="l" defTabSz="121898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3047459" algn="l" defTabSz="121898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656950" algn="l" defTabSz="121898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266441" algn="l" defTabSz="121898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875933" algn="l" defTabSz="121898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1taoke.com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04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8" y="36709"/>
            <a:ext cx="1826072" cy="584741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解题探究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67"/>
            <a:ext cx="648072" cy="830962"/>
          </a:xfrm>
          <a:prstGeom prst="rect">
            <a:avLst/>
          </a:prstGeom>
          <a:noFill/>
        </p:spPr>
        <p:txBody>
          <a:bodyPr wrap="square" lIns="91406" tIns="45703" rIns="91406" bIns="45703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4195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8" y="36709"/>
            <a:ext cx="1826072" cy="584741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归纳总结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67"/>
            <a:ext cx="648072" cy="830962"/>
          </a:xfrm>
          <a:prstGeom prst="rect">
            <a:avLst/>
          </a:prstGeom>
          <a:noFill/>
        </p:spPr>
        <p:txBody>
          <a:bodyPr wrap="square" lIns="91406" tIns="45703" rIns="91406" bIns="45703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1753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5330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 userDrawn="1"/>
        </p:nvSpPr>
        <p:spPr bwMode="gray">
          <a:xfrm>
            <a:off x="0" y="2216061"/>
            <a:ext cx="12190413" cy="2223023"/>
          </a:xfrm>
          <a:prstGeom prst="rect">
            <a:avLst/>
          </a:prstGeom>
          <a:solidFill>
            <a:srgbClr val="00CCFF"/>
          </a:solidFill>
          <a:ln w="9525">
            <a:noFill/>
            <a:miter lim="800000"/>
            <a:headEnd/>
            <a:tailEnd/>
          </a:ln>
        </p:spPr>
        <p:txBody>
          <a:bodyPr wrap="none" lIns="91342" tIns="45671" rIns="91342" bIns="45671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790218" y="2235462"/>
            <a:ext cx="5113300" cy="1552668"/>
          </a:xfrm>
          <a:prstGeom prst="rect">
            <a:avLst/>
          </a:prstGeom>
        </p:spPr>
        <p:txBody>
          <a:bodyPr wrap="square" lIns="91376" tIns="45688" rIns="91376" bIns="45688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73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本课结束</a:t>
            </a:r>
            <a:endParaRPr lang="zh-CN" altLang="en-US" sz="73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 userDrawn="1"/>
        </p:nvSpPr>
        <p:spPr>
          <a:xfrm>
            <a:off x="2793174" y="3468212"/>
            <a:ext cx="5471896" cy="1215276"/>
          </a:xfrm>
          <a:prstGeom prst="rect">
            <a:avLst/>
          </a:prstGeom>
        </p:spPr>
        <p:txBody>
          <a:bodyPr vert="horz" lIns="91379" tIns="45690" rIns="91379" bIns="456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更多精彩内容请登录：</a:t>
            </a:r>
          </a:p>
        </p:txBody>
      </p:sp>
      <p:sp>
        <p:nvSpPr>
          <p:cNvPr id="5" name="标题 1">
            <a:hlinkClick r:id="rId2"/>
          </p:cNvPr>
          <p:cNvSpPr txBox="1">
            <a:spLocks/>
          </p:cNvSpPr>
          <p:nvPr userDrawn="1"/>
        </p:nvSpPr>
        <p:spPr>
          <a:xfrm>
            <a:off x="5896105" y="3429796"/>
            <a:ext cx="3968431" cy="1215276"/>
          </a:xfrm>
          <a:prstGeom prst="rect">
            <a:avLst/>
          </a:prstGeom>
        </p:spPr>
        <p:txBody>
          <a:bodyPr vert="horz" lIns="91379" tIns="45690" rIns="91379" bIns="456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www.91taoke.com</a:t>
            </a:r>
            <a:endParaRPr lang="zh-CN" altLang="en-US" sz="2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794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46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6"/>
          <p:cNvSpPr>
            <a:spLocks noChangeArrowheads="1"/>
          </p:cNvSpPr>
          <p:nvPr userDrawn="1"/>
        </p:nvSpPr>
        <p:spPr bwMode="gray">
          <a:xfrm>
            <a:off x="-370369" y="10720"/>
            <a:ext cx="12880358" cy="61609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21854" tIns="60926" rIns="121854" bIns="60926" anchor="ctr"/>
          <a:lstStyle/>
          <a:p>
            <a:pPr algn="ctr">
              <a:defRPr/>
            </a:pPr>
            <a:endParaRPr lang="zh-CN" altLang="en-US" sz="2400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97922553"/>
              </p:ext>
            </p:extLst>
          </p:nvPr>
        </p:nvGraphicFramePr>
        <p:xfrm>
          <a:off x="201223" y="43240"/>
          <a:ext cx="11653880" cy="519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</a:tblGrid>
              <a:tr h="519643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907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316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33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921"/>
            <a:ext cx="10361851" cy="1470365"/>
          </a:xfrm>
          <a:prstGeom prst="rect">
            <a:avLst/>
          </a:prstGeom>
        </p:spPr>
        <p:txBody>
          <a:bodyPr lIns="108810" tIns="54406" rIns="108810" bIns="54406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  <a:prstGeom prst="rect">
            <a:avLst/>
          </a:prstGeom>
        </p:spPr>
        <p:txBody>
          <a:bodyPr lIns="108810" tIns="54406" rIns="108810" bIns="54406"/>
          <a:lstStyle>
            <a:lvl1pPr marL="0" indent="0" algn="ctr">
              <a:buNone/>
              <a:defRPr/>
            </a:lvl1pPr>
            <a:lvl2pPr marL="544181" indent="0" algn="ctr">
              <a:buNone/>
              <a:defRPr/>
            </a:lvl2pPr>
            <a:lvl3pPr marL="1088364" indent="0" algn="ctr">
              <a:buNone/>
              <a:defRPr/>
            </a:lvl3pPr>
            <a:lvl4pPr marL="1632544" indent="0" algn="ctr">
              <a:buNone/>
              <a:defRPr/>
            </a:lvl4pPr>
            <a:lvl5pPr marL="2176725" indent="0" algn="ctr">
              <a:buNone/>
              <a:defRPr/>
            </a:lvl5pPr>
            <a:lvl6pPr marL="2720904" indent="0" algn="ctr">
              <a:buNone/>
              <a:defRPr/>
            </a:lvl6pPr>
            <a:lvl7pPr marL="3265087" indent="0" algn="ctr">
              <a:buNone/>
              <a:defRPr/>
            </a:lvl7pPr>
            <a:lvl8pPr marL="3809268" indent="0" algn="ctr">
              <a:buNone/>
              <a:defRPr/>
            </a:lvl8pPr>
            <a:lvl9pPr marL="435345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941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lIns="108810" tIns="54406" rIns="108810" bIns="54406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21" y="1600573"/>
            <a:ext cx="10971372" cy="4527011"/>
          </a:xfrm>
          <a:prstGeom prst="rect">
            <a:avLst/>
          </a:prstGeom>
        </p:spPr>
        <p:txBody>
          <a:bodyPr lIns="108810" tIns="54406" rIns="108810" bIns="5440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369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F:\张丽\2015\一轮\化学\新建文件夹 (5)\第二章  第1讲-1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" y="13259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8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60" y="4407921"/>
            <a:ext cx="10361851" cy="1362390"/>
          </a:xfrm>
          <a:prstGeom prst="rect">
            <a:avLst/>
          </a:prstGeom>
        </p:spPr>
        <p:txBody>
          <a:bodyPr lIns="108810" tIns="54406" rIns="108810" bIns="54406" anchor="t"/>
          <a:lstStyle>
            <a:lvl1pPr algn="l">
              <a:defRPr sz="48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60" y="2907389"/>
            <a:ext cx="10361851" cy="1500534"/>
          </a:xfrm>
          <a:prstGeom prst="rect">
            <a:avLst/>
          </a:prstGeom>
        </p:spPr>
        <p:txBody>
          <a:bodyPr lIns="108810" tIns="54406" rIns="108810" bIns="54406" anchor="b"/>
          <a:lstStyle>
            <a:lvl1pPr marL="0" indent="0">
              <a:buNone/>
              <a:defRPr sz="2400"/>
            </a:lvl1pPr>
            <a:lvl2pPr marL="544181" indent="0">
              <a:buNone/>
              <a:defRPr sz="2100"/>
            </a:lvl2pPr>
            <a:lvl3pPr marL="1088364" indent="0">
              <a:buNone/>
              <a:defRPr sz="1900"/>
            </a:lvl3pPr>
            <a:lvl4pPr marL="1632544" indent="0">
              <a:buNone/>
              <a:defRPr sz="1700"/>
            </a:lvl4pPr>
            <a:lvl5pPr marL="2176725" indent="0">
              <a:buNone/>
              <a:defRPr sz="1700"/>
            </a:lvl5pPr>
            <a:lvl6pPr marL="2720904" indent="0">
              <a:buNone/>
              <a:defRPr sz="1700"/>
            </a:lvl6pPr>
            <a:lvl7pPr marL="3265087" indent="0">
              <a:buNone/>
              <a:defRPr sz="1700"/>
            </a:lvl7pPr>
            <a:lvl8pPr marL="3809268" indent="0">
              <a:buNone/>
              <a:defRPr sz="1700"/>
            </a:lvl8pPr>
            <a:lvl9pPr marL="4353450" indent="0">
              <a:buNone/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156990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lIns="108810" tIns="54406" rIns="108810" bIns="54406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2" y="1600573"/>
            <a:ext cx="5384099" cy="4527011"/>
          </a:xfrm>
          <a:prstGeom prst="rect">
            <a:avLst/>
          </a:prstGeom>
        </p:spPr>
        <p:txBody>
          <a:bodyPr lIns="108810" tIns="54406" rIns="108810" bIns="54406"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573"/>
            <a:ext cx="5384099" cy="4527011"/>
          </a:xfrm>
          <a:prstGeom prst="rect">
            <a:avLst/>
          </a:prstGeom>
        </p:spPr>
        <p:txBody>
          <a:bodyPr lIns="108810" tIns="54406" rIns="108810" bIns="54406"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0874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lIns="108810" tIns="54406" rIns="108810" bIns="54406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0"/>
          </a:xfrm>
          <a:prstGeom prst="rect">
            <a:avLst/>
          </a:prstGeom>
        </p:spPr>
        <p:txBody>
          <a:bodyPr lIns="108810" tIns="54406" rIns="108810" bIns="54406" anchor="b"/>
          <a:lstStyle>
            <a:lvl1pPr marL="0" indent="0">
              <a:buNone/>
              <a:defRPr sz="2900" b="1"/>
            </a:lvl1pPr>
            <a:lvl2pPr marL="544181" indent="0">
              <a:buNone/>
              <a:defRPr sz="2400" b="1"/>
            </a:lvl2pPr>
            <a:lvl3pPr marL="1088364" indent="0">
              <a:buNone/>
              <a:defRPr sz="2100" b="1"/>
            </a:lvl3pPr>
            <a:lvl4pPr marL="1632544" indent="0">
              <a:buNone/>
              <a:defRPr sz="1900" b="1"/>
            </a:lvl4pPr>
            <a:lvl5pPr marL="2176725" indent="0">
              <a:buNone/>
              <a:defRPr sz="1900" b="1"/>
            </a:lvl5pPr>
            <a:lvl6pPr marL="2720904" indent="0">
              <a:buNone/>
              <a:defRPr sz="1900" b="1"/>
            </a:lvl6pPr>
            <a:lvl7pPr marL="3265087" indent="0">
              <a:buNone/>
              <a:defRPr sz="1900" b="1"/>
            </a:lvl7pPr>
            <a:lvl8pPr marL="3809268" indent="0">
              <a:buNone/>
              <a:defRPr sz="1900" b="1"/>
            </a:lvl8pPr>
            <a:lvl9pPr marL="4353450" indent="0">
              <a:buNone/>
              <a:defRPr sz="1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5381"/>
            <a:ext cx="5386216" cy="3952203"/>
          </a:xfrm>
          <a:prstGeom prst="rect">
            <a:avLst/>
          </a:prstGeom>
        </p:spPr>
        <p:txBody>
          <a:bodyPr lIns="108810" tIns="54406" rIns="108810" bIns="54406"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469"/>
            <a:ext cx="5388332" cy="639910"/>
          </a:xfrm>
          <a:prstGeom prst="rect">
            <a:avLst/>
          </a:prstGeom>
        </p:spPr>
        <p:txBody>
          <a:bodyPr lIns="108810" tIns="54406" rIns="108810" bIns="54406" anchor="b"/>
          <a:lstStyle>
            <a:lvl1pPr marL="0" indent="0">
              <a:buNone/>
              <a:defRPr sz="2900" b="1"/>
            </a:lvl1pPr>
            <a:lvl2pPr marL="544181" indent="0">
              <a:buNone/>
              <a:defRPr sz="2400" b="1"/>
            </a:lvl2pPr>
            <a:lvl3pPr marL="1088364" indent="0">
              <a:buNone/>
              <a:defRPr sz="2100" b="1"/>
            </a:lvl3pPr>
            <a:lvl4pPr marL="1632544" indent="0">
              <a:buNone/>
              <a:defRPr sz="1900" b="1"/>
            </a:lvl4pPr>
            <a:lvl5pPr marL="2176725" indent="0">
              <a:buNone/>
              <a:defRPr sz="1900" b="1"/>
            </a:lvl5pPr>
            <a:lvl6pPr marL="2720904" indent="0">
              <a:buNone/>
              <a:defRPr sz="1900" b="1"/>
            </a:lvl6pPr>
            <a:lvl7pPr marL="3265087" indent="0">
              <a:buNone/>
              <a:defRPr sz="1900" b="1"/>
            </a:lvl7pPr>
            <a:lvl8pPr marL="3809268" indent="0">
              <a:buNone/>
              <a:defRPr sz="1900" b="1"/>
            </a:lvl8pPr>
            <a:lvl9pPr marL="4353450" indent="0">
              <a:buNone/>
              <a:defRPr sz="1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5381"/>
            <a:ext cx="5388332" cy="3952203"/>
          </a:xfrm>
          <a:prstGeom prst="rect">
            <a:avLst/>
          </a:prstGeom>
        </p:spPr>
        <p:txBody>
          <a:bodyPr lIns="108810" tIns="54406" rIns="108810" bIns="54406"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1062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lIns="108810" tIns="54406" rIns="108810" bIns="54406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835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0315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113"/>
            <a:ext cx="4010562" cy="1162319"/>
          </a:xfrm>
          <a:prstGeom prst="rect">
            <a:avLst/>
          </a:prstGeom>
        </p:spPr>
        <p:txBody>
          <a:bodyPr lIns="108810" tIns="54406" rIns="108810" bIns="54406" anchor="b"/>
          <a:lstStyle>
            <a:lvl1pPr algn="l">
              <a:defRPr sz="2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116"/>
            <a:ext cx="6814779" cy="5854468"/>
          </a:xfrm>
          <a:prstGeom prst="rect">
            <a:avLst/>
          </a:prstGeom>
        </p:spPr>
        <p:txBody>
          <a:bodyPr lIns="108810" tIns="54406" rIns="108810" bIns="54406"/>
          <a:lstStyle>
            <a:lvl1pPr>
              <a:defRPr sz="3800"/>
            </a:lvl1pPr>
            <a:lvl2pPr>
              <a:defRPr sz="33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435"/>
            <a:ext cx="4010562" cy="4692149"/>
          </a:xfrm>
          <a:prstGeom prst="rect">
            <a:avLst/>
          </a:prstGeom>
        </p:spPr>
        <p:txBody>
          <a:bodyPr lIns="108810" tIns="54406" rIns="108810" bIns="54406"/>
          <a:lstStyle>
            <a:lvl1pPr marL="0" indent="0">
              <a:buNone/>
              <a:defRPr sz="1700"/>
            </a:lvl1pPr>
            <a:lvl2pPr marL="544181" indent="0">
              <a:buNone/>
              <a:defRPr sz="1400"/>
            </a:lvl2pPr>
            <a:lvl3pPr marL="1088364" indent="0">
              <a:buNone/>
              <a:defRPr sz="1200"/>
            </a:lvl3pPr>
            <a:lvl4pPr marL="1632544" indent="0">
              <a:buNone/>
              <a:defRPr sz="1100"/>
            </a:lvl4pPr>
            <a:lvl5pPr marL="2176725" indent="0">
              <a:buNone/>
              <a:defRPr sz="1100"/>
            </a:lvl5pPr>
            <a:lvl6pPr marL="2720904" indent="0">
              <a:buNone/>
              <a:defRPr sz="1100"/>
            </a:lvl6pPr>
            <a:lvl7pPr marL="3265087" indent="0">
              <a:buNone/>
              <a:defRPr sz="1100"/>
            </a:lvl7pPr>
            <a:lvl8pPr marL="3809268" indent="0">
              <a:buNone/>
              <a:defRPr sz="1100"/>
            </a:lvl8pPr>
            <a:lvl9pPr marL="4353450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196674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69"/>
          </a:xfrm>
          <a:prstGeom prst="rect">
            <a:avLst/>
          </a:prstGeom>
        </p:spPr>
        <p:txBody>
          <a:bodyPr lIns="108810" tIns="54406" rIns="108810" bIns="54406" anchor="b"/>
          <a:lstStyle>
            <a:lvl1pPr algn="l">
              <a:defRPr sz="2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919"/>
            <a:ext cx="7314248" cy="4115753"/>
          </a:xfrm>
          <a:prstGeom prst="rect">
            <a:avLst/>
          </a:prstGeom>
        </p:spPr>
        <p:txBody>
          <a:bodyPr lIns="108810" tIns="54406" rIns="108810" bIns="54406"/>
          <a:lstStyle>
            <a:lvl1pPr marL="0" indent="0">
              <a:buNone/>
              <a:defRPr sz="3800"/>
            </a:lvl1pPr>
            <a:lvl2pPr marL="544181" indent="0">
              <a:buNone/>
              <a:defRPr sz="3300"/>
            </a:lvl2pPr>
            <a:lvl3pPr marL="1088364" indent="0">
              <a:buNone/>
              <a:defRPr sz="2900"/>
            </a:lvl3pPr>
            <a:lvl4pPr marL="1632544" indent="0">
              <a:buNone/>
              <a:defRPr sz="2400"/>
            </a:lvl4pPr>
            <a:lvl5pPr marL="2176725" indent="0">
              <a:buNone/>
              <a:defRPr sz="2400"/>
            </a:lvl5pPr>
            <a:lvl6pPr marL="2720904" indent="0">
              <a:buNone/>
              <a:defRPr sz="2400"/>
            </a:lvl6pPr>
            <a:lvl7pPr marL="3265087" indent="0">
              <a:buNone/>
              <a:defRPr sz="2400"/>
            </a:lvl7pPr>
            <a:lvl8pPr marL="3809268" indent="0">
              <a:buNone/>
              <a:defRPr sz="2400"/>
            </a:lvl8pPr>
            <a:lvl9pPr marL="4353450" indent="0">
              <a:buNone/>
              <a:defRPr sz="24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8581"/>
            <a:ext cx="7314248" cy="805048"/>
          </a:xfrm>
          <a:prstGeom prst="rect">
            <a:avLst/>
          </a:prstGeom>
        </p:spPr>
        <p:txBody>
          <a:bodyPr lIns="108810" tIns="54406" rIns="108810" bIns="54406"/>
          <a:lstStyle>
            <a:lvl1pPr marL="0" indent="0">
              <a:buNone/>
              <a:defRPr sz="1700"/>
            </a:lvl1pPr>
            <a:lvl2pPr marL="544181" indent="0">
              <a:buNone/>
              <a:defRPr sz="1400"/>
            </a:lvl2pPr>
            <a:lvl3pPr marL="1088364" indent="0">
              <a:buNone/>
              <a:defRPr sz="1200"/>
            </a:lvl3pPr>
            <a:lvl4pPr marL="1632544" indent="0">
              <a:buNone/>
              <a:defRPr sz="1100"/>
            </a:lvl4pPr>
            <a:lvl5pPr marL="2176725" indent="0">
              <a:buNone/>
              <a:defRPr sz="1100"/>
            </a:lvl5pPr>
            <a:lvl6pPr marL="2720904" indent="0">
              <a:buNone/>
              <a:defRPr sz="1100"/>
            </a:lvl6pPr>
            <a:lvl7pPr marL="3265087" indent="0">
              <a:buNone/>
              <a:defRPr sz="1100"/>
            </a:lvl7pPr>
            <a:lvl8pPr marL="3809268" indent="0">
              <a:buNone/>
              <a:defRPr sz="1100"/>
            </a:lvl8pPr>
            <a:lvl9pPr marL="4353450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147330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lIns="108810" tIns="54406" rIns="108810" bIns="54406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1600573"/>
            <a:ext cx="10971372" cy="4527011"/>
          </a:xfrm>
          <a:prstGeom prst="rect">
            <a:avLst/>
          </a:prstGeom>
        </p:spPr>
        <p:txBody>
          <a:bodyPr vert="eaVert" lIns="108810" tIns="54406" rIns="108810" bIns="5440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6864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  <a:prstGeom prst="rect">
            <a:avLst/>
          </a:prstGeom>
        </p:spPr>
        <p:txBody>
          <a:bodyPr vert="eaVert" lIns="108810" tIns="54406" rIns="108810" bIns="54406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2" y="274702"/>
            <a:ext cx="8025355" cy="5852880"/>
          </a:xfrm>
          <a:prstGeom prst="rect">
            <a:avLst/>
          </a:prstGeom>
        </p:spPr>
        <p:txBody>
          <a:bodyPr vert="eaVert" lIns="108810" tIns="54406" rIns="108810" bIns="5440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8599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521" y="274702"/>
            <a:ext cx="10971372" cy="5852880"/>
          </a:xfrm>
          <a:prstGeom prst="rect">
            <a:avLst/>
          </a:prstGeom>
        </p:spPr>
        <p:txBody>
          <a:bodyPr lIns="108810" tIns="54406" rIns="108810" bIns="5440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714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:\张丽\2015\一轮\化学\新建文件夹 (5)\第二章  第1讲-2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667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lIns="108810" tIns="54406" rIns="108810" bIns="54406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522" y="1600573"/>
            <a:ext cx="5384099" cy="4527011"/>
          </a:xfrm>
          <a:prstGeom prst="rect">
            <a:avLst/>
          </a:prstGeom>
        </p:spPr>
        <p:txBody>
          <a:bodyPr lIns="108810" tIns="54406" rIns="108810" bIns="5440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6793" y="1600571"/>
            <a:ext cx="5384099" cy="2186494"/>
          </a:xfrm>
          <a:prstGeom prst="rect">
            <a:avLst/>
          </a:prstGeom>
        </p:spPr>
        <p:txBody>
          <a:bodyPr lIns="108810" tIns="54406" rIns="108810" bIns="5440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6793" y="3939500"/>
            <a:ext cx="5384099" cy="2188082"/>
          </a:xfrm>
          <a:prstGeom prst="rect">
            <a:avLst/>
          </a:prstGeom>
        </p:spPr>
        <p:txBody>
          <a:bodyPr lIns="108810" tIns="54406" rIns="108810" bIns="5440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4121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lIns="108810" tIns="54406" rIns="108810" bIns="54406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2" y="1600573"/>
            <a:ext cx="5384099" cy="4527011"/>
          </a:xfrm>
          <a:prstGeom prst="rect">
            <a:avLst/>
          </a:prstGeom>
        </p:spPr>
        <p:txBody>
          <a:bodyPr lIns="108810" tIns="54406" rIns="108810" bIns="5440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6793" y="1600571"/>
            <a:ext cx="5384099" cy="2186494"/>
          </a:xfrm>
          <a:prstGeom prst="rect">
            <a:avLst/>
          </a:prstGeom>
        </p:spPr>
        <p:txBody>
          <a:bodyPr lIns="108810" tIns="54406" rIns="108810" bIns="5440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6793" y="3939500"/>
            <a:ext cx="5384099" cy="2188082"/>
          </a:xfrm>
          <a:prstGeom prst="rect">
            <a:avLst/>
          </a:prstGeom>
        </p:spPr>
        <p:txBody>
          <a:bodyPr lIns="108810" tIns="54406" rIns="108810" bIns="5440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2194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919"/>
            <a:ext cx="10361851" cy="1470365"/>
          </a:xfrm>
          <a:prstGeom prst="rect">
            <a:avLst/>
          </a:prstGeom>
        </p:spPr>
        <p:txBody>
          <a:bodyPr lIns="108850" tIns="54425" rIns="108850" bIns="5442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 algn="ctr">
              <a:buNone/>
              <a:defRPr/>
            </a:lvl1pPr>
            <a:lvl2pPr marL="544251" indent="0" algn="ctr">
              <a:buNone/>
              <a:defRPr/>
            </a:lvl2pPr>
            <a:lvl3pPr marL="1088502" indent="0" algn="ctr">
              <a:buNone/>
              <a:defRPr/>
            </a:lvl3pPr>
            <a:lvl4pPr marL="1632753" indent="0" algn="ctr">
              <a:buNone/>
              <a:defRPr/>
            </a:lvl4pPr>
            <a:lvl5pPr marL="2177004" indent="0" algn="ctr">
              <a:buNone/>
              <a:defRPr/>
            </a:lvl5pPr>
            <a:lvl6pPr marL="2721254" indent="0" algn="ctr">
              <a:buNone/>
              <a:defRPr/>
            </a:lvl6pPr>
            <a:lvl7pPr marL="3265505" indent="0" algn="ctr">
              <a:buNone/>
              <a:defRPr/>
            </a:lvl7pPr>
            <a:lvl8pPr marL="3809756" indent="0" algn="ctr">
              <a:buNone/>
              <a:defRPr/>
            </a:lvl8pPr>
            <a:lvl9pPr marL="4354007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8836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lIns="108850" tIns="54425" rIns="108850" bIns="5442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21" y="1600571"/>
            <a:ext cx="10971372" cy="4527011"/>
          </a:xfrm>
          <a:prstGeom prst="rect">
            <a:avLst/>
          </a:prstGeom>
        </p:spPr>
        <p:txBody>
          <a:bodyPr lIns="108850" tIns="54425" rIns="108850" bIns="5442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4118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7921"/>
            <a:ext cx="10361851" cy="1362390"/>
          </a:xfrm>
          <a:prstGeom prst="rect">
            <a:avLst/>
          </a:prstGeom>
        </p:spPr>
        <p:txBody>
          <a:bodyPr lIns="108850" tIns="54425" rIns="108850" bIns="54425" anchor="t"/>
          <a:lstStyle>
            <a:lvl1pPr algn="l">
              <a:defRPr sz="48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7387"/>
            <a:ext cx="10361851" cy="1500534"/>
          </a:xfrm>
          <a:prstGeom prst="rect">
            <a:avLst/>
          </a:prstGeom>
        </p:spPr>
        <p:txBody>
          <a:bodyPr lIns="108850" tIns="54425" rIns="108850" bIns="54425" anchor="b"/>
          <a:lstStyle>
            <a:lvl1pPr marL="0" indent="0">
              <a:buNone/>
              <a:defRPr sz="2400"/>
            </a:lvl1pPr>
            <a:lvl2pPr marL="544251" indent="0">
              <a:buNone/>
              <a:defRPr sz="2100"/>
            </a:lvl2pPr>
            <a:lvl3pPr marL="1088502" indent="0">
              <a:buNone/>
              <a:defRPr sz="1900"/>
            </a:lvl3pPr>
            <a:lvl4pPr marL="1632753" indent="0">
              <a:buNone/>
              <a:defRPr sz="1700"/>
            </a:lvl4pPr>
            <a:lvl5pPr marL="2177004" indent="0">
              <a:buNone/>
              <a:defRPr sz="1700"/>
            </a:lvl5pPr>
            <a:lvl6pPr marL="2721254" indent="0">
              <a:buNone/>
              <a:defRPr sz="1700"/>
            </a:lvl6pPr>
            <a:lvl7pPr marL="3265505" indent="0">
              <a:buNone/>
              <a:defRPr sz="1700"/>
            </a:lvl7pPr>
            <a:lvl8pPr marL="3809756" indent="0">
              <a:buNone/>
              <a:defRPr sz="1700"/>
            </a:lvl8pPr>
            <a:lvl9pPr marL="4354007" indent="0">
              <a:buNone/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194500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lIns="108850" tIns="54425" rIns="108850" bIns="5442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571"/>
            <a:ext cx="5384099" cy="4527011"/>
          </a:xfrm>
          <a:prstGeom prst="rect">
            <a:avLst/>
          </a:prstGeom>
        </p:spPr>
        <p:txBody>
          <a:bodyPr lIns="108850" tIns="54425" rIns="108850" bIns="54425"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571"/>
            <a:ext cx="5384099" cy="4527011"/>
          </a:xfrm>
          <a:prstGeom prst="rect">
            <a:avLst/>
          </a:prstGeom>
        </p:spPr>
        <p:txBody>
          <a:bodyPr lIns="108850" tIns="54425" rIns="108850" bIns="54425"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2697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lIns="108850" tIns="54425" rIns="108850" bIns="54425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0"/>
          </a:xfrm>
          <a:prstGeom prst="rect">
            <a:avLst/>
          </a:prstGeom>
        </p:spPr>
        <p:txBody>
          <a:bodyPr lIns="108850" tIns="54425" rIns="108850" bIns="54425" anchor="b"/>
          <a:lstStyle>
            <a:lvl1pPr marL="0" indent="0">
              <a:buNone/>
              <a:defRPr sz="2900" b="1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5379"/>
            <a:ext cx="5386216" cy="3952203"/>
          </a:xfrm>
          <a:prstGeom prst="rect">
            <a:avLst/>
          </a:prstGeom>
        </p:spPr>
        <p:txBody>
          <a:bodyPr lIns="108850" tIns="54425" rIns="108850" bIns="54425"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469"/>
            <a:ext cx="5388332" cy="639910"/>
          </a:xfrm>
          <a:prstGeom prst="rect">
            <a:avLst/>
          </a:prstGeom>
        </p:spPr>
        <p:txBody>
          <a:bodyPr lIns="108850" tIns="54425" rIns="108850" bIns="54425" anchor="b"/>
          <a:lstStyle>
            <a:lvl1pPr marL="0" indent="0">
              <a:buNone/>
              <a:defRPr sz="2900" b="1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5379"/>
            <a:ext cx="5388332" cy="3952203"/>
          </a:xfrm>
          <a:prstGeom prst="rect">
            <a:avLst/>
          </a:prstGeom>
        </p:spPr>
        <p:txBody>
          <a:bodyPr lIns="108850" tIns="54425" rIns="108850" bIns="54425"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8680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lIns="108850" tIns="54425" rIns="108850" bIns="5442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324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64031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113"/>
            <a:ext cx="4010562" cy="1162319"/>
          </a:xfrm>
          <a:prstGeom prst="rect">
            <a:avLst/>
          </a:prstGeom>
        </p:spPr>
        <p:txBody>
          <a:bodyPr lIns="108850" tIns="54425" rIns="108850" bIns="54425" anchor="b"/>
          <a:lstStyle>
            <a:lvl1pPr algn="l">
              <a:defRPr sz="2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114"/>
            <a:ext cx="6814779" cy="5854468"/>
          </a:xfrm>
          <a:prstGeom prst="rect">
            <a:avLst/>
          </a:prstGeom>
        </p:spPr>
        <p:txBody>
          <a:bodyPr lIns="108850" tIns="54425" rIns="108850" bIns="54425"/>
          <a:lstStyle>
            <a:lvl1pPr>
              <a:defRPr sz="3800"/>
            </a:lvl1pPr>
            <a:lvl2pPr>
              <a:defRPr sz="33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433"/>
            <a:ext cx="4010562" cy="4692149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 sz="1700"/>
            </a:lvl1pPr>
            <a:lvl2pPr marL="544251" indent="0">
              <a:buNone/>
              <a:defRPr sz="1400"/>
            </a:lvl2pPr>
            <a:lvl3pPr marL="1088502" indent="0">
              <a:buNone/>
              <a:defRPr sz="1200"/>
            </a:lvl3pPr>
            <a:lvl4pPr marL="1632753" indent="0">
              <a:buNone/>
              <a:defRPr sz="1100"/>
            </a:lvl4pPr>
            <a:lvl5pPr marL="2177004" indent="0">
              <a:buNone/>
              <a:defRPr sz="1100"/>
            </a:lvl5pPr>
            <a:lvl6pPr marL="2721254" indent="0">
              <a:buNone/>
              <a:defRPr sz="1100"/>
            </a:lvl6pPr>
            <a:lvl7pPr marL="3265505" indent="0">
              <a:buNone/>
              <a:defRPr sz="1100"/>
            </a:lvl7pPr>
            <a:lvl8pPr marL="3809756" indent="0">
              <a:buNone/>
              <a:defRPr sz="1100"/>
            </a:lvl8pPr>
            <a:lvl9pPr marL="4354007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64229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42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1712"/>
            <a:ext cx="7314248" cy="566869"/>
          </a:xfrm>
          <a:prstGeom prst="rect">
            <a:avLst/>
          </a:prstGeom>
        </p:spPr>
        <p:txBody>
          <a:bodyPr lIns="108850" tIns="54425" rIns="108850" bIns="54425" anchor="b"/>
          <a:lstStyle>
            <a:lvl1pPr algn="l">
              <a:defRPr sz="2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917"/>
            <a:ext cx="7314248" cy="4115753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 sz="3800"/>
            </a:lvl1pPr>
            <a:lvl2pPr marL="544251" indent="0">
              <a:buNone/>
              <a:defRPr sz="3300"/>
            </a:lvl2pPr>
            <a:lvl3pPr marL="1088502" indent="0">
              <a:buNone/>
              <a:defRPr sz="2900"/>
            </a:lvl3pPr>
            <a:lvl4pPr marL="1632753" indent="0">
              <a:buNone/>
              <a:defRPr sz="2400"/>
            </a:lvl4pPr>
            <a:lvl5pPr marL="2177004" indent="0">
              <a:buNone/>
              <a:defRPr sz="2400"/>
            </a:lvl5pPr>
            <a:lvl6pPr marL="2721254" indent="0">
              <a:buNone/>
              <a:defRPr sz="2400"/>
            </a:lvl6pPr>
            <a:lvl7pPr marL="3265505" indent="0">
              <a:buNone/>
              <a:defRPr sz="2400"/>
            </a:lvl7pPr>
            <a:lvl8pPr marL="3809756" indent="0">
              <a:buNone/>
              <a:defRPr sz="2400"/>
            </a:lvl8pPr>
            <a:lvl9pPr marL="4354007" indent="0">
              <a:buNone/>
              <a:defRPr sz="24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8581"/>
            <a:ext cx="7314248" cy="80504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 sz="1700"/>
            </a:lvl1pPr>
            <a:lvl2pPr marL="544251" indent="0">
              <a:buNone/>
              <a:defRPr sz="1400"/>
            </a:lvl2pPr>
            <a:lvl3pPr marL="1088502" indent="0">
              <a:buNone/>
              <a:defRPr sz="1200"/>
            </a:lvl3pPr>
            <a:lvl4pPr marL="1632753" indent="0">
              <a:buNone/>
              <a:defRPr sz="1100"/>
            </a:lvl4pPr>
            <a:lvl5pPr marL="2177004" indent="0">
              <a:buNone/>
              <a:defRPr sz="1100"/>
            </a:lvl5pPr>
            <a:lvl6pPr marL="2721254" indent="0">
              <a:buNone/>
              <a:defRPr sz="1100"/>
            </a:lvl6pPr>
            <a:lvl7pPr marL="3265505" indent="0">
              <a:buNone/>
              <a:defRPr sz="1100"/>
            </a:lvl7pPr>
            <a:lvl8pPr marL="3809756" indent="0">
              <a:buNone/>
              <a:defRPr sz="1100"/>
            </a:lvl8pPr>
            <a:lvl9pPr marL="4354007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414107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lIns="108850" tIns="54425" rIns="108850" bIns="5442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1600571"/>
            <a:ext cx="10971372" cy="4527011"/>
          </a:xfrm>
          <a:prstGeom prst="rect">
            <a:avLst/>
          </a:prstGeom>
        </p:spPr>
        <p:txBody>
          <a:bodyPr vert="eaVert" lIns="108850" tIns="54425" rIns="108850" bIns="5442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145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  <a:prstGeom prst="rect">
            <a:avLst/>
          </a:prstGeom>
        </p:spPr>
        <p:txBody>
          <a:bodyPr vert="eaVert" lIns="108850" tIns="54425" rIns="108850" bIns="5442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702"/>
            <a:ext cx="8025355" cy="5852880"/>
          </a:xfrm>
          <a:prstGeom prst="rect">
            <a:avLst/>
          </a:prstGeom>
        </p:spPr>
        <p:txBody>
          <a:bodyPr vert="eaVert" lIns="108850" tIns="54425" rIns="108850" bIns="5442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0276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521" y="274702"/>
            <a:ext cx="10971372" cy="5852880"/>
          </a:xfrm>
          <a:prstGeom prst="rect">
            <a:avLst/>
          </a:prstGeom>
        </p:spPr>
        <p:txBody>
          <a:bodyPr lIns="108850" tIns="54425" rIns="108850" bIns="5442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5427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lIns="108850" tIns="54425" rIns="108850" bIns="5442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521" y="1600571"/>
            <a:ext cx="5384099" cy="4527011"/>
          </a:xfrm>
          <a:prstGeom prst="rect">
            <a:avLst/>
          </a:prstGeom>
        </p:spPr>
        <p:txBody>
          <a:bodyPr lIns="108850" tIns="54425" rIns="108850" bIns="5442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6793" y="1600571"/>
            <a:ext cx="5384099" cy="2186494"/>
          </a:xfrm>
          <a:prstGeom prst="rect">
            <a:avLst/>
          </a:prstGeom>
        </p:spPr>
        <p:txBody>
          <a:bodyPr lIns="108850" tIns="54425" rIns="108850" bIns="5442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6793" y="3939500"/>
            <a:ext cx="5384099" cy="2188082"/>
          </a:xfrm>
          <a:prstGeom prst="rect">
            <a:avLst/>
          </a:prstGeom>
        </p:spPr>
        <p:txBody>
          <a:bodyPr lIns="108850" tIns="54425" rIns="108850" bIns="5442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1391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lIns="108850" tIns="54425" rIns="108850" bIns="5442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571"/>
            <a:ext cx="5384099" cy="4527011"/>
          </a:xfrm>
          <a:prstGeom prst="rect">
            <a:avLst/>
          </a:prstGeom>
        </p:spPr>
        <p:txBody>
          <a:bodyPr lIns="108850" tIns="54425" rIns="108850" bIns="5442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6793" y="1600571"/>
            <a:ext cx="5384099" cy="2186494"/>
          </a:xfrm>
          <a:prstGeom prst="rect">
            <a:avLst/>
          </a:prstGeom>
        </p:spPr>
        <p:txBody>
          <a:bodyPr lIns="108850" tIns="54425" rIns="108850" bIns="5442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6793" y="3939500"/>
            <a:ext cx="5384099" cy="2188082"/>
          </a:xfrm>
          <a:prstGeom prst="rect">
            <a:avLst/>
          </a:prstGeom>
        </p:spPr>
        <p:txBody>
          <a:bodyPr lIns="108850" tIns="54425" rIns="108850" bIns="5442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534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74" y="-26590"/>
            <a:ext cx="12215887" cy="688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9379" name="Picture 3" descr="\\莫成程\e\一轮幻灯片用人教\6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6" b="17828"/>
          <a:stretch/>
        </p:blipFill>
        <p:spPr bwMode="auto">
          <a:xfrm>
            <a:off x="-30725" y="-23772"/>
            <a:ext cx="12260747" cy="68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543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88"/>
            <a:ext cx="1891295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6176" y="991413"/>
              <a:ext cx="13150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考试标准</a:t>
              </a:r>
              <a:endParaRPr lang="zh-CN" altLang="en-US" sz="30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3504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纲要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88"/>
            <a:ext cx="1891295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6176" y="991413"/>
              <a:ext cx="13150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考纲要求</a:t>
              </a:r>
              <a:endParaRPr lang="zh-CN" altLang="en-US" sz="30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2743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0558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知识梳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8" y="36709"/>
            <a:ext cx="1826072" cy="584741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知识梳理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67"/>
            <a:ext cx="648072" cy="830962"/>
          </a:xfrm>
          <a:prstGeom prst="rect">
            <a:avLst/>
          </a:prstGeom>
          <a:noFill/>
        </p:spPr>
        <p:txBody>
          <a:bodyPr wrap="square" lIns="91406" tIns="45703" rIns="91406" bIns="45703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1570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6.jpe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image" Target="../media/image6.jpe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2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10" r:id="rId2"/>
    <p:sldLayoutId id="2147483811" r:id="rId3"/>
    <p:sldLayoutId id="2147483812" r:id="rId4"/>
    <p:sldLayoutId id="2147483818" r:id="rId5"/>
    <p:sldLayoutId id="2147483819" r:id="rId6"/>
    <p:sldLayoutId id="2147483826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13" r:id="rId14"/>
    <p:sldLayoutId id="2147483817" r:id="rId15"/>
    <p:sldLayoutId id="2147483815" r:id="rId16"/>
    <p:sldLayoutId id="2147483816" r:id="rId17"/>
  </p:sldLayoutIdLst>
  <p:timing>
    <p:tnLst>
      <p:par>
        <p:cTn id="1" dur="indefinite" restart="never" nodeType="tmRoot"/>
      </p:par>
    </p:tnLst>
  </p:timing>
  <p:txStyles>
    <p:titleStyle>
      <a:lvl1pPr algn="ctr" defTabSz="1218984" rtl="0" eaLnBrk="1" latinLnBrk="0" hangingPunct="1"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4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424" indent="-380933" algn="l" defTabSz="1218984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730" indent="-304746" algn="l" defTabSz="121898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219" indent="-304746" algn="l" defTabSz="1218984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710" indent="-304746" algn="l" defTabSz="1218984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203" indent="-304746" algn="l" defTabSz="121898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95" indent="-304746" algn="l" defTabSz="121898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86" indent="-304746" algn="l" defTabSz="121898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78" indent="-304746" algn="l" defTabSz="121898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2" algn="l" defTabSz="1218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4" algn="l" defTabSz="1218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75" algn="l" defTabSz="1218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67" algn="l" defTabSz="1218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59" algn="l" defTabSz="1218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50" algn="l" defTabSz="1218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41" algn="l" defTabSz="1218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33" algn="l" defTabSz="1218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98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544181" algn="ctr" rtl="0" fontAlgn="base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1088364" algn="ctr" rtl="0" fontAlgn="base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632544" algn="ctr" rtl="0" fontAlgn="base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2176725" algn="ctr" rtl="0" fontAlgn="base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408136" indent="-408136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v"/>
        <a:defRPr sz="3800">
          <a:solidFill>
            <a:schemeClr val="tx1"/>
          </a:solidFill>
          <a:latin typeface="+mn-lt"/>
          <a:ea typeface="+mn-ea"/>
          <a:cs typeface="+mn-cs"/>
        </a:defRPr>
      </a:lvl1pPr>
      <a:lvl2pPr marL="884296" indent="-3401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itchFamily="2" charset="2"/>
        <a:buChar char=""/>
        <a:defRPr sz="3300">
          <a:solidFill>
            <a:schemeClr val="tx1"/>
          </a:solidFill>
          <a:latin typeface="+mn-lt"/>
          <a:ea typeface="+mn-ea"/>
        </a:defRPr>
      </a:lvl2pPr>
      <a:lvl3pPr marL="1360453" indent="-272091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900">
          <a:solidFill>
            <a:schemeClr val="tx1"/>
          </a:solidFill>
          <a:latin typeface="+mn-lt"/>
          <a:ea typeface="+mn-ea"/>
        </a:defRPr>
      </a:lvl3pPr>
      <a:lvl4pPr marL="1904635" indent="-272091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"/>
        <a:defRPr sz="2400">
          <a:solidFill>
            <a:schemeClr val="tx1"/>
          </a:solidFill>
          <a:latin typeface="+mn-lt"/>
          <a:ea typeface="+mn-ea"/>
        </a:defRPr>
      </a:lvl4pPr>
      <a:lvl5pPr marL="2448815" indent="-272091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5pPr>
      <a:lvl6pPr marL="2992997" indent="-272091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6pPr>
      <a:lvl7pPr marL="3537178" indent="-272091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7pPr>
      <a:lvl8pPr marL="4081360" indent="-272091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8pPr>
      <a:lvl9pPr marL="4625540" indent="-272091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08836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81" algn="l" defTabSz="108836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64" algn="l" defTabSz="108836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44" algn="l" defTabSz="108836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25" algn="l" defTabSz="108836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04" algn="l" defTabSz="108836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087" algn="l" defTabSz="108836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268" algn="l" defTabSz="108836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450" algn="l" defTabSz="108836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4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544251" algn="ctr" rtl="0" fontAlgn="base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1088502" algn="ctr" rtl="0" fontAlgn="base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632753" algn="ctr" rtl="0" fontAlgn="base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2177004" algn="ctr" rtl="0" fontAlgn="base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408188" indent="-408188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v"/>
        <a:defRPr sz="3800">
          <a:solidFill>
            <a:schemeClr val="tx1"/>
          </a:solidFill>
          <a:latin typeface="+mn-lt"/>
          <a:ea typeface="+mn-ea"/>
          <a:cs typeface="+mn-cs"/>
        </a:defRPr>
      </a:lvl1pPr>
      <a:lvl2pPr marL="884408" indent="-340157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itchFamily="2" charset="2"/>
        <a:buChar char=""/>
        <a:defRPr sz="3300">
          <a:solidFill>
            <a:schemeClr val="tx1"/>
          </a:solidFill>
          <a:latin typeface="+mn-lt"/>
          <a:ea typeface="+mn-ea"/>
        </a:defRPr>
      </a:lvl2pPr>
      <a:lvl3pPr marL="1360627" indent="-272125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900">
          <a:solidFill>
            <a:schemeClr val="tx1"/>
          </a:solidFill>
          <a:latin typeface="+mn-lt"/>
          <a:ea typeface="+mn-ea"/>
        </a:defRPr>
      </a:lvl3pPr>
      <a:lvl4pPr marL="1904878" indent="-27212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"/>
        <a:defRPr sz="2400">
          <a:solidFill>
            <a:schemeClr val="tx1"/>
          </a:solidFill>
          <a:latin typeface="+mn-lt"/>
          <a:ea typeface="+mn-ea"/>
        </a:defRPr>
      </a:lvl4pPr>
      <a:lvl5pPr marL="2449129" indent="-272125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5pPr>
      <a:lvl6pPr marL="2993380" indent="-272125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6pPr>
      <a:lvl7pPr marL="3537631" indent="-272125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7pPr>
      <a:lvl8pPr marL="4081882" indent="-272125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8pPr>
      <a:lvl9pPr marL="4626132" indent="-272125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2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6.emf"/><Relationship Id="rId5" Type="http://schemas.openxmlformats.org/officeDocument/2006/relationships/package" Target="../embeddings/Microsoft_Word_Document2.docx"/><Relationship Id="rId4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3.xml"/><Relationship Id="rId5" Type="http://schemas.openxmlformats.org/officeDocument/2006/relationships/slide" Target="slide33.xml"/><Relationship Id="rId4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7" Type="http://schemas.openxmlformats.org/officeDocument/2006/relationships/slide" Target="slide26.xml"/><Relationship Id="rId2" Type="http://schemas.openxmlformats.org/officeDocument/2006/relationships/slide" Target="slide32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24.xml"/><Relationship Id="rId5" Type="http://schemas.openxmlformats.org/officeDocument/2006/relationships/slide" Target="slide23.xml"/><Relationship Id="rId4" Type="http://schemas.openxmlformats.org/officeDocument/2006/relationships/slide" Target="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7" Type="http://schemas.openxmlformats.org/officeDocument/2006/relationships/slide" Target="slide26.xml"/><Relationship Id="rId2" Type="http://schemas.openxmlformats.org/officeDocument/2006/relationships/slide" Target="slide32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24.xml"/><Relationship Id="rId5" Type="http://schemas.openxmlformats.org/officeDocument/2006/relationships/slide" Target="slide23.xml"/><Relationship Id="rId4" Type="http://schemas.openxmlformats.org/officeDocument/2006/relationships/slide" Target="slide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2.xml"/><Relationship Id="rId7" Type="http://schemas.openxmlformats.org/officeDocument/2006/relationships/slide" Target="slide2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slide" Target="slide23.xml"/><Relationship Id="rId5" Type="http://schemas.openxmlformats.org/officeDocument/2006/relationships/slide" Target="slide22.xml"/><Relationship Id="rId4" Type="http://schemas.openxmlformats.org/officeDocument/2006/relationships/slide" Target="slide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7" Type="http://schemas.openxmlformats.org/officeDocument/2006/relationships/slide" Target="slide26.xml"/><Relationship Id="rId2" Type="http://schemas.openxmlformats.org/officeDocument/2006/relationships/slide" Target="slide32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24.xml"/><Relationship Id="rId5" Type="http://schemas.openxmlformats.org/officeDocument/2006/relationships/slide" Target="slide23.xml"/><Relationship Id="rId4" Type="http://schemas.openxmlformats.org/officeDocument/2006/relationships/slide" Target="slide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package" Target="../embeddings/Microsoft_Word_Document3.docx"/><Relationship Id="rId7" Type="http://schemas.openxmlformats.org/officeDocument/2006/relationships/slide" Target="slide3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slide" Target="slide32.xml"/><Relationship Id="rId11" Type="http://schemas.openxmlformats.org/officeDocument/2006/relationships/slide" Target="slide26.xml"/><Relationship Id="rId5" Type="http://schemas.openxmlformats.org/officeDocument/2006/relationships/image" Target="../media/image29.png"/><Relationship Id="rId10" Type="http://schemas.openxmlformats.org/officeDocument/2006/relationships/slide" Target="slide24.xml"/><Relationship Id="rId4" Type="http://schemas.openxmlformats.org/officeDocument/2006/relationships/image" Target="../media/image28.emf"/><Relationship Id="rId9" Type="http://schemas.openxmlformats.org/officeDocument/2006/relationships/slide" Target="slide2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package" Target="../embeddings/Microsoft_Word_Document4.docx"/><Relationship Id="rId7" Type="http://schemas.openxmlformats.org/officeDocument/2006/relationships/slide" Target="slide32.xml"/><Relationship Id="rId12" Type="http://schemas.openxmlformats.org/officeDocument/2006/relationships/slide" Target="slide26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emf"/><Relationship Id="rId11" Type="http://schemas.openxmlformats.org/officeDocument/2006/relationships/slide" Target="slide24.xml"/><Relationship Id="rId5" Type="http://schemas.openxmlformats.org/officeDocument/2006/relationships/package" Target="../embeddings/Microsoft_Word_Document5.docx"/><Relationship Id="rId10" Type="http://schemas.openxmlformats.org/officeDocument/2006/relationships/slide" Target="slide23.xml"/><Relationship Id="rId4" Type="http://schemas.openxmlformats.org/officeDocument/2006/relationships/image" Target="../media/image30.emf"/><Relationship Id="rId9" Type="http://schemas.openxmlformats.org/officeDocument/2006/relationships/slide" Target="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package" Target="../embeddings/Microsoft_Word_Document8.docx"/><Relationship Id="rId5" Type="http://schemas.openxmlformats.org/officeDocument/2006/relationships/package" Target="../embeddings/Microsoft_Word_Document7.docx"/><Relationship Id="rId4" Type="http://schemas.openxmlformats.org/officeDocument/2006/relationships/image" Target="../media/image3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3" Type="http://schemas.openxmlformats.org/officeDocument/2006/relationships/slide" Target="slide36.xml"/><Relationship Id="rId7" Type="http://schemas.openxmlformats.org/officeDocument/2006/relationships/slide" Target="slide41.xml"/><Relationship Id="rId2" Type="http://schemas.openxmlformats.org/officeDocument/2006/relationships/slide" Target="slide3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9.xml"/><Relationship Id="rId5" Type="http://schemas.openxmlformats.org/officeDocument/2006/relationships/slide" Target="slide38.xml"/><Relationship Id="rId4" Type="http://schemas.openxmlformats.org/officeDocument/2006/relationships/slide" Target="slide5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7" Type="http://schemas.openxmlformats.org/officeDocument/2006/relationships/slide" Target="slide41.xml"/><Relationship Id="rId2" Type="http://schemas.openxmlformats.org/officeDocument/2006/relationships/slide" Target="slide3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9.xml"/><Relationship Id="rId5" Type="http://schemas.openxmlformats.org/officeDocument/2006/relationships/slide" Target="slide38.xml"/><Relationship Id="rId4" Type="http://schemas.openxmlformats.org/officeDocument/2006/relationships/slide" Target="slide5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slide" Target="slide36.xml"/><Relationship Id="rId7" Type="http://schemas.openxmlformats.org/officeDocument/2006/relationships/slide" Target="slide41.xml"/><Relationship Id="rId2" Type="http://schemas.openxmlformats.org/officeDocument/2006/relationships/slide" Target="slide3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9.xml"/><Relationship Id="rId5" Type="http://schemas.openxmlformats.org/officeDocument/2006/relationships/slide" Target="slide38.xml"/><Relationship Id="rId4" Type="http://schemas.openxmlformats.org/officeDocument/2006/relationships/slide" Target="slide5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slide" Target="slide51.xml"/><Relationship Id="rId3" Type="http://schemas.openxmlformats.org/officeDocument/2006/relationships/package" Target="../embeddings/Microsoft_Word_Document9.docx"/><Relationship Id="rId7" Type="http://schemas.openxmlformats.org/officeDocument/2006/relationships/package" Target="../embeddings/Microsoft_Word_Document11.docx"/><Relationship Id="rId12" Type="http://schemas.openxmlformats.org/officeDocument/2006/relationships/slide" Target="slide3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4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emf"/><Relationship Id="rId11" Type="http://schemas.openxmlformats.org/officeDocument/2006/relationships/slide" Target="slide34.xml"/><Relationship Id="rId5" Type="http://schemas.openxmlformats.org/officeDocument/2006/relationships/package" Target="../embeddings/Microsoft_Word_Document10.docx"/><Relationship Id="rId15" Type="http://schemas.openxmlformats.org/officeDocument/2006/relationships/slide" Target="slide39.xml"/><Relationship Id="rId10" Type="http://schemas.openxmlformats.org/officeDocument/2006/relationships/image" Target="../media/image36.emf"/><Relationship Id="rId4" Type="http://schemas.openxmlformats.org/officeDocument/2006/relationships/image" Target="../media/image33.emf"/><Relationship Id="rId9" Type="http://schemas.openxmlformats.org/officeDocument/2006/relationships/package" Target="../embeddings/Microsoft_Word_Document12.docx"/><Relationship Id="rId14" Type="http://schemas.openxmlformats.org/officeDocument/2006/relationships/slide" Target="slide3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image" Target="../media/image38.tif"/><Relationship Id="rId7" Type="http://schemas.openxmlformats.org/officeDocument/2006/relationships/slide" Target="slide51.xml"/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1.xml"/><Relationship Id="rId6" Type="http://schemas.openxmlformats.org/officeDocument/2006/relationships/slide" Target="slide36.xml"/><Relationship Id="rId11" Type="http://schemas.openxmlformats.org/officeDocument/2006/relationships/slide" Target="slide54.xml"/><Relationship Id="rId5" Type="http://schemas.openxmlformats.org/officeDocument/2006/relationships/slide" Target="slide34.xml"/><Relationship Id="rId10" Type="http://schemas.openxmlformats.org/officeDocument/2006/relationships/slide" Target="slide41.xml"/><Relationship Id="rId4" Type="http://schemas.openxmlformats.org/officeDocument/2006/relationships/image" Target="../media/image39.tif"/><Relationship Id="rId9" Type="http://schemas.openxmlformats.org/officeDocument/2006/relationships/slide" Target="slide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7" Type="http://schemas.openxmlformats.org/officeDocument/2006/relationships/slide" Target="slide41.xml"/><Relationship Id="rId2" Type="http://schemas.openxmlformats.org/officeDocument/2006/relationships/slide" Target="slide3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9.xml"/><Relationship Id="rId5" Type="http://schemas.openxmlformats.org/officeDocument/2006/relationships/slide" Target="slide38.xml"/><Relationship Id="rId4" Type="http://schemas.openxmlformats.org/officeDocument/2006/relationships/slide" Target="slide5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slide" Target="slide34.xml"/><Relationship Id="rId7" Type="http://schemas.openxmlformats.org/officeDocument/2006/relationships/slide" Target="slide39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8.xml"/><Relationship Id="rId5" Type="http://schemas.openxmlformats.org/officeDocument/2006/relationships/slide" Target="slide51.xml"/><Relationship Id="rId10" Type="http://schemas.openxmlformats.org/officeDocument/2006/relationships/slide" Target="slide42.xml"/><Relationship Id="rId4" Type="http://schemas.openxmlformats.org/officeDocument/2006/relationships/slide" Target="slide36.xml"/><Relationship Id="rId9" Type="http://schemas.openxmlformats.org/officeDocument/2006/relationships/slide" Target="slide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36.xml"/><Relationship Id="rId7" Type="http://schemas.openxmlformats.org/officeDocument/2006/relationships/slide" Target="slide41.xml"/><Relationship Id="rId2" Type="http://schemas.openxmlformats.org/officeDocument/2006/relationships/slide" Target="slide3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9.xml"/><Relationship Id="rId5" Type="http://schemas.openxmlformats.org/officeDocument/2006/relationships/slide" Target="slide38.xml"/><Relationship Id="rId4" Type="http://schemas.openxmlformats.org/officeDocument/2006/relationships/slide" Target="slide5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http://www.macmillan.com.hk/science/3.3_interactive/picture/ch5ana1a.jpg" TargetMode="Externa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8.xml"/><Relationship Id="rId5" Type="http://schemas.openxmlformats.org/officeDocument/2006/relationships/image" Target="http://www.macmillan.com.hk/science/3.3_interactive/picture/ch5ana1c.jpg" TargetMode="External"/><Relationship Id="rId4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2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3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0.png"/><Relationship Id="rId5" Type="http://schemas.openxmlformats.org/officeDocument/2006/relationships/oleObject" Target="../embeddings/oleObject3.bin"/><Relationship Id="rId4" Type="http://schemas.openxmlformats.org/officeDocument/2006/relationships/image" Target="http://huaxue.fsjy.net/&#22270;&#29255;/yiqi018.GIF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3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4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5474" y="4082528"/>
            <a:ext cx="7272808" cy="1507505"/>
          </a:xfrm>
          <a:prstGeom prst="rect">
            <a:avLst/>
          </a:prstGeom>
          <a:solidFill>
            <a:srgbClr val="E55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09531" y="4501203"/>
            <a:ext cx="5346267" cy="630908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just"/>
            <a:r>
              <a:rPr lang="zh-CN" altLang="zh-CN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第</a:t>
            </a:r>
            <a:r>
              <a:rPr lang="en-US" altLang="zh-CN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2</a:t>
            </a:r>
            <a:r>
              <a:rPr lang="zh-CN" altLang="zh-CN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讲　物质的分离和</a:t>
            </a:r>
            <a:r>
              <a:rPr lang="zh-CN" altLang="zh-CN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提纯</a:t>
            </a:r>
            <a:endParaRPr lang="zh-CN" altLang="zh-CN" sz="3500" b="1" dirty="0">
              <a:solidFill>
                <a:schemeClr val="bg1"/>
              </a:solidFill>
              <a:latin typeface="Times New Roman" pitchFamily="18" charset="0"/>
              <a:ea typeface="微软雅黑"/>
              <a:cs typeface="Times New Roman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25472" y="4082531"/>
            <a:ext cx="936103" cy="1507504"/>
            <a:chOff x="1636272" y="4786031"/>
            <a:chExt cx="839787" cy="1212851"/>
          </a:xfrm>
        </p:grpSpPr>
        <p:sp>
          <p:nvSpPr>
            <p:cNvPr id="8" name="矩形 7"/>
            <p:cNvSpPr/>
            <p:nvPr/>
          </p:nvSpPr>
          <p:spPr>
            <a:xfrm>
              <a:off x="1636272" y="4786031"/>
              <a:ext cx="839787" cy="1212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1636272" y="4786032"/>
              <a:ext cx="839787" cy="1212850"/>
            </a:xfrm>
            <a:custGeom>
              <a:avLst/>
              <a:gdLst/>
              <a:ahLst/>
              <a:cxnLst/>
              <a:rect l="l" t="t" r="r" b="b"/>
              <a:pathLst>
                <a:path w="839788" h="1212850">
                  <a:moveTo>
                    <a:pt x="491011" y="1041838"/>
                  </a:moveTo>
                  <a:lnTo>
                    <a:pt x="579890" y="1041838"/>
                  </a:lnTo>
                  <a:cubicBezTo>
                    <a:pt x="567974" y="1050563"/>
                    <a:pt x="552966" y="1058442"/>
                    <a:pt x="534864" y="1065474"/>
                  </a:cubicBezTo>
                  <a:cubicBezTo>
                    <a:pt x="517024" y="1059223"/>
                    <a:pt x="502406" y="1051345"/>
                    <a:pt x="491011" y="1041838"/>
                  </a:cubicBezTo>
                  <a:close/>
                  <a:moveTo>
                    <a:pt x="488081" y="1019960"/>
                  </a:moveTo>
                  <a:cubicBezTo>
                    <a:pt x="473496" y="1037801"/>
                    <a:pt x="454223" y="1052582"/>
                    <a:pt x="430261" y="1064302"/>
                  </a:cubicBezTo>
                  <a:cubicBezTo>
                    <a:pt x="433777" y="1067688"/>
                    <a:pt x="436968" y="1071269"/>
                    <a:pt x="439833" y="1075045"/>
                  </a:cubicBezTo>
                  <a:cubicBezTo>
                    <a:pt x="454353" y="1067623"/>
                    <a:pt x="467799" y="1058344"/>
                    <a:pt x="480170" y="1047210"/>
                  </a:cubicBezTo>
                  <a:cubicBezTo>
                    <a:pt x="490067" y="1056391"/>
                    <a:pt x="502341" y="1064497"/>
                    <a:pt x="516991" y="1071529"/>
                  </a:cubicBezTo>
                  <a:cubicBezTo>
                    <a:pt x="498890" y="1076738"/>
                    <a:pt x="473691" y="1082012"/>
                    <a:pt x="441396" y="1087352"/>
                  </a:cubicBezTo>
                  <a:cubicBezTo>
                    <a:pt x="444912" y="1091910"/>
                    <a:pt x="447907" y="1096337"/>
                    <a:pt x="450381" y="1100635"/>
                  </a:cubicBezTo>
                  <a:cubicBezTo>
                    <a:pt x="483263" y="1094188"/>
                    <a:pt x="511294" y="1086928"/>
                    <a:pt x="534474" y="1078854"/>
                  </a:cubicBezTo>
                  <a:cubicBezTo>
                    <a:pt x="557133" y="1087384"/>
                    <a:pt x="584317" y="1093863"/>
                    <a:pt x="616027" y="1098291"/>
                  </a:cubicBezTo>
                  <a:cubicBezTo>
                    <a:pt x="618631" y="1093472"/>
                    <a:pt x="621692" y="1088133"/>
                    <a:pt x="625208" y="1082273"/>
                  </a:cubicBezTo>
                  <a:cubicBezTo>
                    <a:pt x="598056" y="1080254"/>
                    <a:pt x="574290" y="1076576"/>
                    <a:pt x="553910" y="1071236"/>
                  </a:cubicBezTo>
                  <a:cubicBezTo>
                    <a:pt x="573574" y="1062381"/>
                    <a:pt x="589721" y="1052321"/>
                    <a:pt x="602353" y="1041057"/>
                  </a:cubicBezTo>
                  <a:lnTo>
                    <a:pt x="602353" y="1030509"/>
                  </a:lnTo>
                  <a:lnTo>
                    <a:pt x="496676" y="1030509"/>
                  </a:lnTo>
                  <a:cubicBezTo>
                    <a:pt x="499671" y="1027123"/>
                    <a:pt x="502601" y="1023607"/>
                    <a:pt x="505466" y="1019960"/>
                  </a:cubicBezTo>
                  <a:close/>
                  <a:moveTo>
                    <a:pt x="774250" y="1002966"/>
                  </a:moveTo>
                  <a:cubicBezTo>
                    <a:pt x="736094" y="1016770"/>
                    <a:pt x="691036" y="1031550"/>
                    <a:pt x="639077" y="1047308"/>
                  </a:cubicBezTo>
                  <a:lnTo>
                    <a:pt x="645132" y="1064107"/>
                  </a:lnTo>
                  <a:cubicBezTo>
                    <a:pt x="685892" y="1049912"/>
                    <a:pt x="728932" y="1035197"/>
                    <a:pt x="774250" y="1019960"/>
                  </a:cubicBezTo>
                  <a:cubicBezTo>
                    <a:pt x="773859" y="1017356"/>
                    <a:pt x="773859" y="1011691"/>
                    <a:pt x="774250" y="1002966"/>
                  </a:cubicBezTo>
                  <a:close/>
                  <a:moveTo>
                    <a:pt x="30797" y="988902"/>
                  </a:moveTo>
                  <a:lnTo>
                    <a:pt x="30797" y="1006091"/>
                  </a:lnTo>
                  <a:lnTo>
                    <a:pt x="224962" y="1006091"/>
                  </a:lnTo>
                  <a:lnTo>
                    <a:pt x="224962" y="988902"/>
                  </a:lnTo>
                  <a:close/>
                  <a:moveTo>
                    <a:pt x="473431" y="987534"/>
                  </a:moveTo>
                  <a:lnTo>
                    <a:pt x="588289" y="987534"/>
                  </a:lnTo>
                  <a:lnTo>
                    <a:pt x="588289" y="1003161"/>
                  </a:lnTo>
                  <a:lnTo>
                    <a:pt x="473431" y="1003161"/>
                  </a:lnTo>
                  <a:close/>
                  <a:moveTo>
                    <a:pt x="326538" y="983042"/>
                  </a:moveTo>
                  <a:lnTo>
                    <a:pt x="326538" y="1071139"/>
                  </a:lnTo>
                  <a:cubicBezTo>
                    <a:pt x="326538" y="1086245"/>
                    <a:pt x="334481" y="1093798"/>
                    <a:pt x="350369" y="1093798"/>
                  </a:cubicBezTo>
                  <a:lnTo>
                    <a:pt x="384357" y="1093798"/>
                  </a:lnTo>
                  <a:cubicBezTo>
                    <a:pt x="400245" y="1093798"/>
                    <a:pt x="409295" y="1086701"/>
                    <a:pt x="411509" y="1072506"/>
                  </a:cubicBezTo>
                  <a:cubicBezTo>
                    <a:pt x="413072" y="1063911"/>
                    <a:pt x="414244" y="1054665"/>
                    <a:pt x="415025" y="1044768"/>
                  </a:cubicBezTo>
                  <a:cubicBezTo>
                    <a:pt x="406300" y="1041382"/>
                    <a:pt x="401417" y="1039494"/>
                    <a:pt x="400375" y="1039103"/>
                  </a:cubicBezTo>
                  <a:cubicBezTo>
                    <a:pt x="399724" y="1049782"/>
                    <a:pt x="398682" y="1059353"/>
                    <a:pt x="397249" y="1067818"/>
                  </a:cubicBezTo>
                  <a:cubicBezTo>
                    <a:pt x="395947" y="1075631"/>
                    <a:pt x="390738" y="1079538"/>
                    <a:pt x="381623" y="1079538"/>
                  </a:cubicBezTo>
                  <a:lnTo>
                    <a:pt x="355057" y="1079538"/>
                  </a:lnTo>
                  <a:cubicBezTo>
                    <a:pt x="345941" y="1079538"/>
                    <a:pt x="341383" y="1075501"/>
                    <a:pt x="341383" y="1067427"/>
                  </a:cubicBezTo>
                  <a:lnTo>
                    <a:pt x="341383" y="1042229"/>
                  </a:lnTo>
                  <a:cubicBezTo>
                    <a:pt x="361177" y="1032071"/>
                    <a:pt x="381037" y="1017877"/>
                    <a:pt x="400961" y="999645"/>
                  </a:cubicBezTo>
                  <a:lnTo>
                    <a:pt x="388655" y="990465"/>
                  </a:lnTo>
                  <a:cubicBezTo>
                    <a:pt x="374200" y="1004399"/>
                    <a:pt x="358443" y="1016314"/>
                    <a:pt x="341383" y="1026211"/>
                  </a:cubicBezTo>
                  <a:lnTo>
                    <a:pt x="341383" y="983042"/>
                  </a:lnTo>
                  <a:close/>
                  <a:moveTo>
                    <a:pt x="473431" y="960578"/>
                  </a:moveTo>
                  <a:lnTo>
                    <a:pt x="588289" y="960578"/>
                  </a:lnTo>
                  <a:lnTo>
                    <a:pt x="588289" y="976010"/>
                  </a:lnTo>
                  <a:lnTo>
                    <a:pt x="473431" y="976010"/>
                  </a:lnTo>
                  <a:close/>
                  <a:moveTo>
                    <a:pt x="671503" y="955304"/>
                  </a:moveTo>
                  <a:lnTo>
                    <a:pt x="663103" y="968001"/>
                  </a:lnTo>
                  <a:cubicBezTo>
                    <a:pt x="682637" y="976856"/>
                    <a:pt x="704970" y="988120"/>
                    <a:pt x="730104" y="1001794"/>
                  </a:cubicBezTo>
                  <a:lnTo>
                    <a:pt x="739089" y="986948"/>
                  </a:lnTo>
                  <a:cubicBezTo>
                    <a:pt x="721379" y="977833"/>
                    <a:pt x="698850" y="967285"/>
                    <a:pt x="671503" y="955304"/>
                  </a:cubicBezTo>
                  <a:close/>
                  <a:moveTo>
                    <a:pt x="643374" y="923269"/>
                  </a:moveTo>
                  <a:lnTo>
                    <a:pt x="643374" y="939286"/>
                  </a:lnTo>
                  <a:lnTo>
                    <a:pt x="789291" y="939286"/>
                  </a:lnTo>
                  <a:cubicBezTo>
                    <a:pt x="788770" y="978354"/>
                    <a:pt x="787858" y="1013514"/>
                    <a:pt x="786556" y="1044768"/>
                  </a:cubicBezTo>
                  <a:cubicBezTo>
                    <a:pt x="786035" y="1055968"/>
                    <a:pt x="783626" y="1063911"/>
                    <a:pt x="779329" y="1068599"/>
                  </a:cubicBezTo>
                  <a:cubicBezTo>
                    <a:pt x="774771" y="1073287"/>
                    <a:pt x="767087" y="1075566"/>
                    <a:pt x="756279" y="1075436"/>
                  </a:cubicBezTo>
                  <a:cubicBezTo>
                    <a:pt x="747944" y="1075436"/>
                    <a:pt x="735443" y="1074850"/>
                    <a:pt x="718774" y="1073678"/>
                  </a:cubicBezTo>
                  <a:cubicBezTo>
                    <a:pt x="720337" y="1080710"/>
                    <a:pt x="721379" y="1086766"/>
                    <a:pt x="721899" y="1091844"/>
                  </a:cubicBezTo>
                  <a:cubicBezTo>
                    <a:pt x="735052" y="1092365"/>
                    <a:pt x="747228" y="1092626"/>
                    <a:pt x="758427" y="1092626"/>
                  </a:cubicBezTo>
                  <a:cubicBezTo>
                    <a:pt x="786947" y="1092626"/>
                    <a:pt x="801792" y="1078041"/>
                    <a:pt x="802964" y="1048870"/>
                  </a:cubicBezTo>
                  <a:cubicBezTo>
                    <a:pt x="804136" y="1026602"/>
                    <a:pt x="805373" y="984735"/>
                    <a:pt x="806676" y="923269"/>
                  </a:cubicBezTo>
                  <a:close/>
                  <a:moveTo>
                    <a:pt x="354080" y="909009"/>
                  </a:moveTo>
                  <a:cubicBezTo>
                    <a:pt x="340797" y="937398"/>
                    <a:pt x="322501" y="960318"/>
                    <a:pt x="299190" y="977768"/>
                  </a:cubicBezTo>
                  <a:cubicBezTo>
                    <a:pt x="303097" y="981284"/>
                    <a:pt x="306613" y="985060"/>
                    <a:pt x="309739" y="989097"/>
                  </a:cubicBezTo>
                  <a:cubicBezTo>
                    <a:pt x="328621" y="973991"/>
                    <a:pt x="345550" y="953937"/>
                    <a:pt x="360526" y="928933"/>
                  </a:cubicBezTo>
                  <a:cubicBezTo>
                    <a:pt x="375632" y="955239"/>
                    <a:pt x="393603" y="974577"/>
                    <a:pt x="414439" y="986948"/>
                  </a:cubicBezTo>
                  <a:cubicBezTo>
                    <a:pt x="417304" y="983042"/>
                    <a:pt x="420820" y="978744"/>
                    <a:pt x="424987" y="974056"/>
                  </a:cubicBezTo>
                  <a:cubicBezTo>
                    <a:pt x="402719" y="962727"/>
                    <a:pt x="384292" y="942998"/>
                    <a:pt x="369707" y="914869"/>
                  </a:cubicBezTo>
                  <a:lnTo>
                    <a:pt x="373223" y="909009"/>
                  </a:lnTo>
                  <a:close/>
                  <a:moveTo>
                    <a:pt x="265006" y="907056"/>
                  </a:moveTo>
                  <a:cubicBezTo>
                    <a:pt x="262662" y="916692"/>
                    <a:pt x="259863" y="926915"/>
                    <a:pt x="256607" y="937724"/>
                  </a:cubicBezTo>
                  <a:lnTo>
                    <a:pt x="232580" y="937724"/>
                  </a:lnTo>
                  <a:lnTo>
                    <a:pt x="232580" y="951006"/>
                  </a:lnTo>
                  <a:lnTo>
                    <a:pt x="252700" y="951006"/>
                  </a:lnTo>
                  <a:cubicBezTo>
                    <a:pt x="247491" y="967675"/>
                    <a:pt x="241501" y="985581"/>
                    <a:pt x="234729" y="1004724"/>
                  </a:cubicBezTo>
                  <a:lnTo>
                    <a:pt x="234729" y="1017030"/>
                  </a:lnTo>
                  <a:lnTo>
                    <a:pt x="272625" y="1017030"/>
                  </a:lnTo>
                  <a:lnTo>
                    <a:pt x="272625" y="1044964"/>
                  </a:lnTo>
                  <a:cubicBezTo>
                    <a:pt x="259211" y="1046526"/>
                    <a:pt x="245147" y="1047959"/>
                    <a:pt x="230432" y="1049261"/>
                  </a:cubicBezTo>
                  <a:lnTo>
                    <a:pt x="231994" y="1063911"/>
                  </a:lnTo>
                  <a:cubicBezTo>
                    <a:pt x="245408" y="1062218"/>
                    <a:pt x="258951" y="1060525"/>
                    <a:pt x="272625" y="1058832"/>
                  </a:cubicBezTo>
                  <a:lnTo>
                    <a:pt x="272625" y="1100439"/>
                  </a:lnTo>
                  <a:lnTo>
                    <a:pt x="286689" y="1100439"/>
                  </a:lnTo>
                  <a:lnTo>
                    <a:pt x="286689" y="1057270"/>
                  </a:lnTo>
                  <a:cubicBezTo>
                    <a:pt x="295544" y="1056228"/>
                    <a:pt x="304464" y="1055186"/>
                    <a:pt x="313450" y="1054144"/>
                  </a:cubicBezTo>
                  <a:cubicBezTo>
                    <a:pt x="313710" y="1047763"/>
                    <a:pt x="313906" y="1042945"/>
                    <a:pt x="314036" y="1039689"/>
                  </a:cubicBezTo>
                  <a:cubicBezTo>
                    <a:pt x="305311" y="1040992"/>
                    <a:pt x="296195" y="1042229"/>
                    <a:pt x="286689" y="1043401"/>
                  </a:cubicBezTo>
                  <a:lnTo>
                    <a:pt x="286689" y="1017030"/>
                  </a:lnTo>
                  <a:lnTo>
                    <a:pt x="311692" y="1017030"/>
                  </a:lnTo>
                  <a:lnTo>
                    <a:pt x="311692" y="1003747"/>
                  </a:lnTo>
                  <a:lnTo>
                    <a:pt x="286689" y="1003747"/>
                  </a:lnTo>
                  <a:lnTo>
                    <a:pt x="286689" y="960969"/>
                  </a:lnTo>
                  <a:lnTo>
                    <a:pt x="272625" y="960969"/>
                  </a:lnTo>
                  <a:lnTo>
                    <a:pt x="272625" y="1003747"/>
                  </a:lnTo>
                  <a:lnTo>
                    <a:pt x="249184" y="1003747"/>
                  </a:lnTo>
                  <a:cubicBezTo>
                    <a:pt x="255174" y="987079"/>
                    <a:pt x="261165" y="969498"/>
                    <a:pt x="267155" y="951006"/>
                  </a:cubicBezTo>
                  <a:lnTo>
                    <a:pt x="314622" y="951006"/>
                  </a:lnTo>
                  <a:lnTo>
                    <a:pt x="314622" y="937724"/>
                  </a:lnTo>
                  <a:lnTo>
                    <a:pt x="271453" y="937724"/>
                  </a:lnTo>
                  <a:cubicBezTo>
                    <a:pt x="274317" y="928868"/>
                    <a:pt x="277182" y="919753"/>
                    <a:pt x="280047" y="910376"/>
                  </a:cubicBezTo>
                  <a:close/>
                  <a:moveTo>
                    <a:pt x="476556" y="906274"/>
                  </a:moveTo>
                  <a:cubicBezTo>
                    <a:pt x="464315" y="928933"/>
                    <a:pt x="448884" y="947556"/>
                    <a:pt x="430261" y="962141"/>
                  </a:cubicBezTo>
                  <a:cubicBezTo>
                    <a:pt x="434038" y="966568"/>
                    <a:pt x="437033" y="970670"/>
                    <a:pt x="439247" y="974447"/>
                  </a:cubicBezTo>
                  <a:cubicBezTo>
                    <a:pt x="446474" y="968001"/>
                    <a:pt x="453376" y="961099"/>
                    <a:pt x="459953" y="953741"/>
                  </a:cubicBezTo>
                  <a:lnTo>
                    <a:pt x="459953" y="1022304"/>
                  </a:lnTo>
                  <a:lnTo>
                    <a:pt x="473431" y="1022304"/>
                  </a:lnTo>
                  <a:lnTo>
                    <a:pt x="473431" y="1015272"/>
                  </a:lnTo>
                  <a:lnTo>
                    <a:pt x="588289" y="1015272"/>
                  </a:lnTo>
                  <a:lnTo>
                    <a:pt x="588289" y="1020351"/>
                  </a:lnTo>
                  <a:lnTo>
                    <a:pt x="601963" y="1020351"/>
                  </a:lnTo>
                  <a:lnTo>
                    <a:pt x="601963" y="948467"/>
                  </a:lnTo>
                  <a:lnTo>
                    <a:pt x="464445" y="948467"/>
                  </a:lnTo>
                  <a:cubicBezTo>
                    <a:pt x="468222" y="944039"/>
                    <a:pt x="471868" y="939416"/>
                    <a:pt x="475384" y="934598"/>
                  </a:cubicBezTo>
                  <a:lnTo>
                    <a:pt x="621496" y="934598"/>
                  </a:lnTo>
                  <a:lnTo>
                    <a:pt x="621496" y="922097"/>
                  </a:lnTo>
                  <a:lnTo>
                    <a:pt x="484077" y="922097"/>
                  </a:lnTo>
                  <a:cubicBezTo>
                    <a:pt x="487397" y="917018"/>
                    <a:pt x="490621" y="911744"/>
                    <a:pt x="493746" y="906274"/>
                  </a:cubicBezTo>
                  <a:close/>
                  <a:moveTo>
                    <a:pt x="377695" y="562609"/>
                  </a:moveTo>
                  <a:cubicBezTo>
                    <a:pt x="380219" y="562535"/>
                    <a:pt x="381927" y="564167"/>
                    <a:pt x="383486" y="565281"/>
                  </a:cubicBezTo>
                  <a:cubicBezTo>
                    <a:pt x="385045" y="566395"/>
                    <a:pt x="386456" y="567286"/>
                    <a:pt x="387050" y="569290"/>
                  </a:cubicBezTo>
                  <a:cubicBezTo>
                    <a:pt x="387644" y="571295"/>
                    <a:pt x="388980" y="572705"/>
                    <a:pt x="387050" y="577308"/>
                  </a:cubicBezTo>
                  <a:cubicBezTo>
                    <a:pt x="385120" y="581911"/>
                    <a:pt x="378660" y="590745"/>
                    <a:pt x="375468" y="596907"/>
                  </a:cubicBezTo>
                  <a:lnTo>
                    <a:pt x="373531" y="601176"/>
                  </a:lnTo>
                  <a:lnTo>
                    <a:pt x="373362" y="600651"/>
                  </a:lnTo>
                  <a:cubicBezTo>
                    <a:pt x="371375" y="596879"/>
                    <a:pt x="368730" y="596572"/>
                    <a:pt x="368340" y="593343"/>
                  </a:cubicBezTo>
                  <a:cubicBezTo>
                    <a:pt x="367820" y="589037"/>
                    <a:pt x="371236" y="583395"/>
                    <a:pt x="371904" y="579980"/>
                  </a:cubicBezTo>
                  <a:cubicBezTo>
                    <a:pt x="372572" y="576565"/>
                    <a:pt x="372498" y="575229"/>
                    <a:pt x="372349" y="572854"/>
                  </a:cubicBezTo>
                  <a:cubicBezTo>
                    <a:pt x="372201" y="570478"/>
                    <a:pt x="370567" y="569736"/>
                    <a:pt x="371013" y="565726"/>
                  </a:cubicBezTo>
                  <a:lnTo>
                    <a:pt x="371200" y="564810"/>
                  </a:lnTo>
                  <a:lnTo>
                    <a:pt x="372172" y="564498"/>
                  </a:lnTo>
                  <a:cubicBezTo>
                    <a:pt x="375120" y="563389"/>
                    <a:pt x="375802" y="562665"/>
                    <a:pt x="377695" y="562609"/>
                  </a:cubicBezTo>
                  <a:close/>
                  <a:moveTo>
                    <a:pt x="597223" y="524280"/>
                  </a:moveTo>
                  <a:cubicBezTo>
                    <a:pt x="594806" y="524399"/>
                    <a:pt x="592524" y="524819"/>
                    <a:pt x="590899" y="525351"/>
                  </a:cubicBezTo>
                  <a:cubicBezTo>
                    <a:pt x="587650" y="526415"/>
                    <a:pt x="587034" y="530000"/>
                    <a:pt x="584849" y="531400"/>
                  </a:cubicBezTo>
                  <a:cubicBezTo>
                    <a:pt x="582664" y="532801"/>
                    <a:pt x="579695" y="532577"/>
                    <a:pt x="577790" y="533753"/>
                  </a:cubicBezTo>
                  <a:cubicBezTo>
                    <a:pt x="575885" y="534930"/>
                    <a:pt x="573700" y="536217"/>
                    <a:pt x="573420" y="538458"/>
                  </a:cubicBezTo>
                  <a:cubicBezTo>
                    <a:pt x="573140" y="540699"/>
                    <a:pt x="575661" y="543892"/>
                    <a:pt x="576109" y="547197"/>
                  </a:cubicBezTo>
                  <a:cubicBezTo>
                    <a:pt x="576557" y="550502"/>
                    <a:pt x="575941" y="554479"/>
                    <a:pt x="576109" y="558288"/>
                  </a:cubicBezTo>
                  <a:cubicBezTo>
                    <a:pt x="576277" y="562097"/>
                    <a:pt x="576950" y="567474"/>
                    <a:pt x="577118" y="570051"/>
                  </a:cubicBezTo>
                  <a:cubicBezTo>
                    <a:pt x="577286" y="572628"/>
                    <a:pt x="577006" y="571060"/>
                    <a:pt x="577118" y="573748"/>
                  </a:cubicBezTo>
                  <a:cubicBezTo>
                    <a:pt x="577230" y="576437"/>
                    <a:pt x="577902" y="582151"/>
                    <a:pt x="577790" y="586184"/>
                  </a:cubicBezTo>
                  <a:cubicBezTo>
                    <a:pt x="577678" y="590217"/>
                    <a:pt x="577342" y="596659"/>
                    <a:pt x="576445" y="597947"/>
                  </a:cubicBezTo>
                  <a:cubicBezTo>
                    <a:pt x="575549" y="599236"/>
                    <a:pt x="573980" y="595202"/>
                    <a:pt x="572412" y="593914"/>
                  </a:cubicBezTo>
                  <a:cubicBezTo>
                    <a:pt x="570843" y="592625"/>
                    <a:pt x="569218" y="591898"/>
                    <a:pt x="567033" y="590217"/>
                  </a:cubicBezTo>
                  <a:cubicBezTo>
                    <a:pt x="564848" y="588537"/>
                    <a:pt x="562103" y="585623"/>
                    <a:pt x="559302" y="583831"/>
                  </a:cubicBezTo>
                  <a:cubicBezTo>
                    <a:pt x="556501" y="582039"/>
                    <a:pt x="552691" y="580078"/>
                    <a:pt x="550226" y="579462"/>
                  </a:cubicBezTo>
                  <a:cubicBezTo>
                    <a:pt x="547761" y="578846"/>
                    <a:pt x="546025" y="579294"/>
                    <a:pt x="544511" y="580134"/>
                  </a:cubicBezTo>
                  <a:cubicBezTo>
                    <a:pt x="542998" y="580975"/>
                    <a:pt x="542886" y="583719"/>
                    <a:pt x="541150" y="584503"/>
                  </a:cubicBezTo>
                  <a:cubicBezTo>
                    <a:pt x="539413" y="585287"/>
                    <a:pt x="535716" y="584559"/>
                    <a:pt x="534091" y="584839"/>
                  </a:cubicBezTo>
                  <a:cubicBezTo>
                    <a:pt x="532466" y="585119"/>
                    <a:pt x="531290" y="584727"/>
                    <a:pt x="531402" y="586184"/>
                  </a:cubicBezTo>
                  <a:cubicBezTo>
                    <a:pt x="531514" y="587640"/>
                    <a:pt x="533755" y="591730"/>
                    <a:pt x="534763" y="593577"/>
                  </a:cubicBezTo>
                  <a:cubicBezTo>
                    <a:pt x="535772" y="595426"/>
                    <a:pt x="536892" y="595594"/>
                    <a:pt x="537452" y="597275"/>
                  </a:cubicBezTo>
                  <a:cubicBezTo>
                    <a:pt x="538012" y="598956"/>
                    <a:pt x="538124" y="600412"/>
                    <a:pt x="538124" y="603660"/>
                  </a:cubicBezTo>
                  <a:cubicBezTo>
                    <a:pt x="538124" y="606910"/>
                    <a:pt x="537060" y="613351"/>
                    <a:pt x="537452" y="616769"/>
                  </a:cubicBezTo>
                  <a:cubicBezTo>
                    <a:pt x="537844" y="620185"/>
                    <a:pt x="540365" y="621978"/>
                    <a:pt x="540477" y="624162"/>
                  </a:cubicBezTo>
                  <a:cubicBezTo>
                    <a:pt x="540589" y="626347"/>
                    <a:pt x="539245" y="628140"/>
                    <a:pt x="538124" y="629876"/>
                  </a:cubicBezTo>
                  <a:cubicBezTo>
                    <a:pt x="537004" y="631612"/>
                    <a:pt x="535323" y="632901"/>
                    <a:pt x="533755" y="634581"/>
                  </a:cubicBezTo>
                  <a:cubicBezTo>
                    <a:pt x="533755" y="634581"/>
                    <a:pt x="530786" y="638838"/>
                    <a:pt x="528713" y="639959"/>
                  </a:cubicBezTo>
                  <a:cubicBezTo>
                    <a:pt x="526640" y="641079"/>
                    <a:pt x="523447" y="640407"/>
                    <a:pt x="521318" y="641303"/>
                  </a:cubicBezTo>
                  <a:cubicBezTo>
                    <a:pt x="519188" y="642199"/>
                    <a:pt x="517564" y="644608"/>
                    <a:pt x="515939" y="645337"/>
                  </a:cubicBezTo>
                  <a:cubicBezTo>
                    <a:pt x="514314" y="646065"/>
                    <a:pt x="513698" y="645505"/>
                    <a:pt x="511569" y="645673"/>
                  </a:cubicBezTo>
                  <a:cubicBezTo>
                    <a:pt x="511569" y="645673"/>
                    <a:pt x="505127" y="645673"/>
                    <a:pt x="503166" y="646345"/>
                  </a:cubicBezTo>
                  <a:cubicBezTo>
                    <a:pt x="501205" y="647017"/>
                    <a:pt x="500757" y="647970"/>
                    <a:pt x="499805" y="649705"/>
                  </a:cubicBezTo>
                  <a:cubicBezTo>
                    <a:pt x="498852" y="651442"/>
                    <a:pt x="497844" y="655139"/>
                    <a:pt x="497452" y="656764"/>
                  </a:cubicBezTo>
                  <a:cubicBezTo>
                    <a:pt x="497059" y="658388"/>
                    <a:pt x="498908" y="658612"/>
                    <a:pt x="497452" y="659452"/>
                  </a:cubicBezTo>
                  <a:cubicBezTo>
                    <a:pt x="495995" y="660292"/>
                    <a:pt x="490784" y="661021"/>
                    <a:pt x="488711" y="661805"/>
                  </a:cubicBezTo>
                  <a:cubicBezTo>
                    <a:pt x="486638" y="662589"/>
                    <a:pt x="486582" y="663766"/>
                    <a:pt x="485014" y="664158"/>
                  </a:cubicBezTo>
                  <a:cubicBezTo>
                    <a:pt x="483445" y="664550"/>
                    <a:pt x="483389" y="663934"/>
                    <a:pt x="479300" y="664158"/>
                  </a:cubicBezTo>
                  <a:cubicBezTo>
                    <a:pt x="475210" y="664382"/>
                    <a:pt x="464565" y="664494"/>
                    <a:pt x="460475" y="665502"/>
                  </a:cubicBezTo>
                  <a:cubicBezTo>
                    <a:pt x="456386" y="666511"/>
                    <a:pt x="455881" y="667910"/>
                    <a:pt x="454761" y="670207"/>
                  </a:cubicBezTo>
                  <a:cubicBezTo>
                    <a:pt x="453640" y="672504"/>
                    <a:pt x="452408" y="676425"/>
                    <a:pt x="453753" y="679282"/>
                  </a:cubicBezTo>
                  <a:cubicBezTo>
                    <a:pt x="455097" y="682139"/>
                    <a:pt x="460363" y="685220"/>
                    <a:pt x="462828" y="687348"/>
                  </a:cubicBezTo>
                  <a:cubicBezTo>
                    <a:pt x="465293" y="689477"/>
                    <a:pt x="466133" y="690877"/>
                    <a:pt x="468542" y="692054"/>
                  </a:cubicBezTo>
                  <a:cubicBezTo>
                    <a:pt x="470952" y="693230"/>
                    <a:pt x="475826" y="695134"/>
                    <a:pt x="477283" y="694407"/>
                  </a:cubicBezTo>
                  <a:cubicBezTo>
                    <a:pt x="478739" y="693678"/>
                    <a:pt x="478907" y="690765"/>
                    <a:pt x="479972" y="689701"/>
                  </a:cubicBezTo>
                  <a:cubicBezTo>
                    <a:pt x="481036" y="688636"/>
                    <a:pt x="481540" y="688917"/>
                    <a:pt x="483669" y="688020"/>
                  </a:cubicBezTo>
                  <a:cubicBezTo>
                    <a:pt x="485798" y="687124"/>
                    <a:pt x="489271" y="686003"/>
                    <a:pt x="492745" y="684324"/>
                  </a:cubicBezTo>
                  <a:cubicBezTo>
                    <a:pt x="496219" y="682643"/>
                    <a:pt x="500197" y="680234"/>
                    <a:pt x="504510" y="677937"/>
                  </a:cubicBezTo>
                  <a:cubicBezTo>
                    <a:pt x="508824" y="675642"/>
                    <a:pt x="514258" y="672616"/>
                    <a:pt x="518628" y="670543"/>
                  </a:cubicBezTo>
                  <a:cubicBezTo>
                    <a:pt x="522999" y="668471"/>
                    <a:pt x="526136" y="667686"/>
                    <a:pt x="530730" y="665502"/>
                  </a:cubicBezTo>
                  <a:cubicBezTo>
                    <a:pt x="535323" y="663318"/>
                    <a:pt x="540533" y="658892"/>
                    <a:pt x="546193" y="657436"/>
                  </a:cubicBezTo>
                  <a:cubicBezTo>
                    <a:pt x="551851" y="655980"/>
                    <a:pt x="560198" y="657044"/>
                    <a:pt x="564680" y="656764"/>
                  </a:cubicBezTo>
                  <a:cubicBezTo>
                    <a:pt x="569161" y="656484"/>
                    <a:pt x="570507" y="655588"/>
                    <a:pt x="573084" y="655756"/>
                  </a:cubicBezTo>
                  <a:cubicBezTo>
                    <a:pt x="575661" y="655924"/>
                    <a:pt x="578798" y="656260"/>
                    <a:pt x="580143" y="657771"/>
                  </a:cubicBezTo>
                  <a:cubicBezTo>
                    <a:pt x="581487" y="659284"/>
                    <a:pt x="581263" y="662421"/>
                    <a:pt x="581151" y="664830"/>
                  </a:cubicBezTo>
                  <a:cubicBezTo>
                    <a:pt x="581039" y="667238"/>
                    <a:pt x="579415" y="669871"/>
                    <a:pt x="579471" y="672224"/>
                  </a:cubicBezTo>
                  <a:cubicBezTo>
                    <a:pt x="579527" y="674577"/>
                    <a:pt x="581095" y="676761"/>
                    <a:pt x="581487" y="678946"/>
                  </a:cubicBezTo>
                  <a:cubicBezTo>
                    <a:pt x="581880" y="681131"/>
                    <a:pt x="581375" y="683091"/>
                    <a:pt x="581824" y="685332"/>
                  </a:cubicBezTo>
                  <a:cubicBezTo>
                    <a:pt x="582272" y="687572"/>
                    <a:pt x="584737" y="691270"/>
                    <a:pt x="584176" y="692390"/>
                  </a:cubicBezTo>
                  <a:cubicBezTo>
                    <a:pt x="583616" y="693510"/>
                    <a:pt x="580031" y="692782"/>
                    <a:pt x="578462" y="692054"/>
                  </a:cubicBezTo>
                  <a:cubicBezTo>
                    <a:pt x="576894" y="691325"/>
                    <a:pt x="576726" y="689757"/>
                    <a:pt x="574765" y="688020"/>
                  </a:cubicBezTo>
                  <a:cubicBezTo>
                    <a:pt x="572804" y="686284"/>
                    <a:pt x="569330" y="682867"/>
                    <a:pt x="566697" y="681635"/>
                  </a:cubicBezTo>
                  <a:cubicBezTo>
                    <a:pt x="564064" y="680402"/>
                    <a:pt x="561599" y="679842"/>
                    <a:pt x="558966" y="680626"/>
                  </a:cubicBezTo>
                  <a:cubicBezTo>
                    <a:pt x="556333" y="681411"/>
                    <a:pt x="553531" y="684884"/>
                    <a:pt x="550898" y="686340"/>
                  </a:cubicBezTo>
                  <a:cubicBezTo>
                    <a:pt x="548265" y="687796"/>
                    <a:pt x="545856" y="687908"/>
                    <a:pt x="543166" y="689365"/>
                  </a:cubicBezTo>
                  <a:cubicBezTo>
                    <a:pt x="540477" y="690821"/>
                    <a:pt x="538012" y="693510"/>
                    <a:pt x="534763" y="695078"/>
                  </a:cubicBezTo>
                  <a:cubicBezTo>
                    <a:pt x="531514" y="696647"/>
                    <a:pt x="527480" y="696983"/>
                    <a:pt x="523671" y="698775"/>
                  </a:cubicBezTo>
                  <a:cubicBezTo>
                    <a:pt x="519861" y="700568"/>
                    <a:pt x="514594" y="703929"/>
                    <a:pt x="511905" y="705833"/>
                  </a:cubicBezTo>
                  <a:cubicBezTo>
                    <a:pt x="509216" y="707738"/>
                    <a:pt x="506695" y="708242"/>
                    <a:pt x="507536" y="710203"/>
                  </a:cubicBezTo>
                  <a:cubicBezTo>
                    <a:pt x="508376" y="712164"/>
                    <a:pt x="513642" y="717261"/>
                    <a:pt x="516947" y="717597"/>
                  </a:cubicBezTo>
                  <a:cubicBezTo>
                    <a:pt x="520253" y="717933"/>
                    <a:pt x="524343" y="713787"/>
                    <a:pt x="527368" y="712220"/>
                  </a:cubicBezTo>
                  <a:cubicBezTo>
                    <a:pt x="527368" y="712220"/>
                    <a:pt x="531738" y="709026"/>
                    <a:pt x="535099" y="708186"/>
                  </a:cubicBezTo>
                  <a:cubicBezTo>
                    <a:pt x="538460" y="707346"/>
                    <a:pt x="542886" y="708466"/>
                    <a:pt x="547537" y="707178"/>
                  </a:cubicBezTo>
                  <a:cubicBezTo>
                    <a:pt x="552187" y="705889"/>
                    <a:pt x="558517" y="701521"/>
                    <a:pt x="562999" y="700456"/>
                  </a:cubicBezTo>
                  <a:cubicBezTo>
                    <a:pt x="567481" y="699392"/>
                    <a:pt x="571852" y="699112"/>
                    <a:pt x="574429" y="700792"/>
                  </a:cubicBezTo>
                  <a:cubicBezTo>
                    <a:pt x="577006" y="702473"/>
                    <a:pt x="577958" y="705497"/>
                    <a:pt x="578462" y="710539"/>
                  </a:cubicBezTo>
                  <a:cubicBezTo>
                    <a:pt x="578840" y="714319"/>
                    <a:pt x="577769" y="720653"/>
                    <a:pt x="577446" y="726065"/>
                  </a:cubicBezTo>
                  <a:cubicBezTo>
                    <a:pt x="577447" y="726759"/>
                    <a:pt x="577448" y="727453"/>
                    <a:pt x="577449" y="728148"/>
                  </a:cubicBezTo>
                  <a:lnTo>
                    <a:pt x="576781" y="730369"/>
                  </a:lnTo>
                  <a:cubicBezTo>
                    <a:pt x="574709" y="734065"/>
                    <a:pt x="571628" y="737875"/>
                    <a:pt x="569386" y="740788"/>
                  </a:cubicBezTo>
                  <a:cubicBezTo>
                    <a:pt x="567145" y="743700"/>
                    <a:pt x="564848" y="745437"/>
                    <a:pt x="563335" y="747845"/>
                  </a:cubicBezTo>
                  <a:cubicBezTo>
                    <a:pt x="561823" y="750254"/>
                    <a:pt x="562887" y="752886"/>
                    <a:pt x="560310" y="755239"/>
                  </a:cubicBezTo>
                  <a:cubicBezTo>
                    <a:pt x="557733" y="757592"/>
                    <a:pt x="551739" y="758657"/>
                    <a:pt x="547873" y="761961"/>
                  </a:cubicBezTo>
                  <a:cubicBezTo>
                    <a:pt x="544007" y="765266"/>
                    <a:pt x="540701" y="771876"/>
                    <a:pt x="537116" y="775069"/>
                  </a:cubicBezTo>
                  <a:cubicBezTo>
                    <a:pt x="533531" y="778262"/>
                    <a:pt x="530450" y="778598"/>
                    <a:pt x="526360" y="781118"/>
                  </a:cubicBezTo>
                  <a:cubicBezTo>
                    <a:pt x="522270" y="783639"/>
                    <a:pt x="516723" y="787505"/>
                    <a:pt x="512578" y="790193"/>
                  </a:cubicBezTo>
                  <a:cubicBezTo>
                    <a:pt x="512578" y="790193"/>
                    <a:pt x="505407" y="793946"/>
                    <a:pt x="501485" y="797252"/>
                  </a:cubicBezTo>
                  <a:cubicBezTo>
                    <a:pt x="497564" y="800556"/>
                    <a:pt x="493081" y="806885"/>
                    <a:pt x="489047" y="810023"/>
                  </a:cubicBezTo>
                  <a:cubicBezTo>
                    <a:pt x="485014" y="813160"/>
                    <a:pt x="479860" y="813832"/>
                    <a:pt x="477283" y="816072"/>
                  </a:cubicBezTo>
                  <a:cubicBezTo>
                    <a:pt x="474706" y="818313"/>
                    <a:pt x="472297" y="821954"/>
                    <a:pt x="473585" y="823467"/>
                  </a:cubicBezTo>
                  <a:cubicBezTo>
                    <a:pt x="474874" y="824979"/>
                    <a:pt x="481148" y="825875"/>
                    <a:pt x="485014" y="825148"/>
                  </a:cubicBezTo>
                  <a:cubicBezTo>
                    <a:pt x="488879" y="824419"/>
                    <a:pt x="492072" y="821058"/>
                    <a:pt x="496779" y="819097"/>
                  </a:cubicBezTo>
                  <a:cubicBezTo>
                    <a:pt x="501485" y="817136"/>
                    <a:pt x="508432" y="815569"/>
                    <a:pt x="513250" y="813384"/>
                  </a:cubicBezTo>
                  <a:cubicBezTo>
                    <a:pt x="518068" y="811199"/>
                    <a:pt x="520590" y="809182"/>
                    <a:pt x="525688" y="805990"/>
                  </a:cubicBezTo>
                  <a:cubicBezTo>
                    <a:pt x="530786" y="802797"/>
                    <a:pt x="538405" y="797587"/>
                    <a:pt x="543839" y="794226"/>
                  </a:cubicBezTo>
                  <a:cubicBezTo>
                    <a:pt x="549274" y="790865"/>
                    <a:pt x="553083" y="790249"/>
                    <a:pt x="558293" y="785824"/>
                  </a:cubicBezTo>
                  <a:cubicBezTo>
                    <a:pt x="563503" y="781398"/>
                    <a:pt x="570563" y="772436"/>
                    <a:pt x="575101" y="767675"/>
                  </a:cubicBezTo>
                  <a:cubicBezTo>
                    <a:pt x="579639" y="762913"/>
                    <a:pt x="581375" y="762129"/>
                    <a:pt x="585521" y="757256"/>
                  </a:cubicBezTo>
                  <a:cubicBezTo>
                    <a:pt x="588630" y="753601"/>
                    <a:pt x="593378" y="747646"/>
                    <a:pt x="596929" y="742793"/>
                  </a:cubicBezTo>
                  <a:lnTo>
                    <a:pt x="599633" y="738925"/>
                  </a:lnTo>
                  <a:lnTo>
                    <a:pt x="600312" y="738435"/>
                  </a:lnTo>
                  <a:cubicBezTo>
                    <a:pt x="605690" y="733673"/>
                    <a:pt x="610228" y="725943"/>
                    <a:pt x="615438" y="718941"/>
                  </a:cubicBezTo>
                  <a:cubicBezTo>
                    <a:pt x="620648" y="711939"/>
                    <a:pt x="626475" y="702641"/>
                    <a:pt x="631573" y="696423"/>
                  </a:cubicBezTo>
                  <a:cubicBezTo>
                    <a:pt x="636671" y="690205"/>
                    <a:pt x="641377" y="685611"/>
                    <a:pt x="646026" y="681635"/>
                  </a:cubicBezTo>
                  <a:cubicBezTo>
                    <a:pt x="650677" y="677657"/>
                    <a:pt x="657064" y="675809"/>
                    <a:pt x="659473" y="672560"/>
                  </a:cubicBezTo>
                  <a:cubicBezTo>
                    <a:pt x="661882" y="669311"/>
                    <a:pt x="661041" y="664942"/>
                    <a:pt x="660481" y="662141"/>
                  </a:cubicBezTo>
                  <a:cubicBezTo>
                    <a:pt x="659921" y="659340"/>
                    <a:pt x="656952" y="657828"/>
                    <a:pt x="656111" y="655756"/>
                  </a:cubicBezTo>
                  <a:cubicBezTo>
                    <a:pt x="655271" y="653683"/>
                    <a:pt x="656223" y="651890"/>
                    <a:pt x="655439" y="649705"/>
                  </a:cubicBezTo>
                  <a:cubicBezTo>
                    <a:pt x="654655" y="647521"/>
                    <a:pt x="653983" y="643544"/>
                    <a:pt x="651406" y="642648"/>
                  </a:cubicBezTo>
                  <a:cubicBezTo>
                    <a:pt x="648829" y="641751"/>
                    <a:pt x="643618" y="643880"/>
                    <a:pt x="639976" y="644328"/>
                  </a:cubicBezTo>
                  <a:cubicBezTo>
                    <a:pt x="636335" y="644777"/>
                    <a:pt x="631461" y="644328"/>
                    <a:pt x="629556" y="645337"/>
                  </a:cubicBezTo>
                  <a:cubicBezTo>
                    <a:pt x="627651" y="646345"/>
                    <a:pt x="629388" y="649201"/>
                    <a:pt x="628548" y="650378"/>
                  </a:cubicBezTo>
                  <a:cubicBezTo>
                    <a:pt x="627707" y="651554"/>
                    <a:pt x="625466" y="650658"/>
                    <a:pt x="624514" y="652394"/>
                  </a:cubicBezTo>
                  <a:cubicBezTo>
                    <a:pt x="623562" y="654131"/>
                    <a:pt x="622890" y="657884"/>
                    <a:pt x="622833" y="660797"/>
                  </a:cubicBezTo>
                  <a:cubicBezTo>
                    <a:pt x="622777" y="663710"/>
                    <a:pt x="624850" y="668022"/>
                    <a:pt x="624178" y="669871"/>
                  </a:cubicBezTo>
                  <a:cubicBezTo>
                    <a:pt x="623506" y="671720"/>
                    <a:pt x="620536" y="672280"/>
                    <a:pt x="618799" y="671888"/>
                  </a:cubicBezTo>
                  <a:cubicBezTo>
                    <a:pt x="617062" y="671496"/>
                    <a:pt x="613981" y="671272"/>
                    <a:pt x="613757" y="667518"/>
                  </a:cubicBezTo>
                  <a:cubicBezTo>
                    <a:pt x="613533" y="663766"/>
                    <a:pt x="616278" y="653739"/>
                    <a:pt x="617454" y="649369"/>
                  </a:cubicBezTo>
                  <a:cubicBezTo>
                    <a:pt x="618631" y="645000"/>
                    <a:pt x="618295" y="643600"/>
                    <a:pt x="620816" y="641303"/>
                  </a:cubicBezTo>
                  <a:cubicBezTo>
                    <a:pt x="623338" y="639006"/>
                    <a:pt x="628772" y="636878"/>
                    <a:pt x="632581" y="635590"/>
                  </a:cubicBezTo>
                  <a:cubicBezTo>
                    <a:pt x="636391" y="634301"/>
                    <a:pt x="640200" y="634189"/>
                    <a:pt x="643674" y="633573"/>
                  </a:cubicBezTo>
                  <a:cubicBezTo>
                    <a:pt x="643674" y="633573"/>
                    <a:pt x="647484" y="631948"/>
                    <a:pt x="653422" y="631892"/>
                  </a:cubicBezTo>
                  <a:cubicBezTo>
                    <a:pt x="659361" y="631836"/>
                    <a:pt x="672023" y="633237"/>
                    <a:pt x="679305" y="633237"/>
                  </a:cubicBezTo>
                  <a:cubicBezTo>
                    <a:pt x="686588" y="633237"/>
                    <a:pt x="692527" y="633125"/>
                    <a:pt x="697120" y="631892"/>
                  </a:cubicBezTo>
                  <a:cubicBezTo>
                    <a:pt x="701715" y="630660"/>
                    <a:pt x="706869" y="629036"/>
                    <a:pt x="706869" y="625843"/>
                  </a:cubicBezTo>
                  <a:cubicBezTo>
                    <a:pt x="706869" y="622650"/>
                    <a:pt x="700315" y="615928"/>
                    <a:pt x="697120" y="612735"/>
                  </a:cubicBezTo>
                  <a:cubicBezTo>
                    <a:pt x="693927" y="609543"/>
                    <a:pt x="691238" y="606910"/>
                    <a:pt x="687709" y="606686"/>
                  </a:cubicBezTo>
                  <a:cubicBezTo>
                    <a:pt x="684179" y="606462"/>
                    <a:pt x="679586" y="610775"/>
                    <a:pt x="675944" y="611391"/>
                  </a:cubicBezTo>
                  <a:cubicBezTo>
                    <a:pt x="672303" y="612007"/>
                    <a:pt x="668436" y="610047"/>
                    <a:pt x="665859" y="610383"/>
                  </a:cubicBezTo>
                  <a:cubicBezTo>
                    <a:pt x="663282" y="610719"/>
                    <a:pt x="663394" y="612679"/>
                    <a:pt x="660481" y="613407"/>
                  </a:cubicBezTo>
                  <a:cubicBezTo>
                    <a:pt x="657568" y="614136"/>
                    <a:pt x="653086" y="613855"/>
                    <a:pt x="648380" y="614752"/>
                  </a:cubicBezTo>
                  <a:cubicBezTo>
                    <a:pt x="643674" y="615648"/>
                    <a:pt x="636671" y="618225"/>
                    <a:pt x="632245" y="618785"/>
                  </a:cubicBezTo>
                  <a:cubicBezTo>
                    <a:pt x="627819" y="619346"/>
                    <a:pt x="624570" y="619009"/>
                    <a:pt x="621825" y="618113"/>
                  </a:cubicBezTo>
                  <a:cubicBezTo>
                    <a:pt x="619079" y="617217"/>
                    <a:pt x="616726" y="615424"/>
                    <a:pt x="615774" y="613407"/>
                  </a:cubicBezTo>
                  <a:cubicBezTo>
                    <a:pt x="614821" y="611391"/>
                    <a:pt x="614485" y="608758"/>
                    <a:pt x="616110" y="606013"/>
                  </a:cubicBezTo>
                  <a:cubicBezTo>
                    <a:pt x="617735" y="603268"/>
                    <a:pt x="621601" y="599852"/>
                    <a:pt x="625522" y="596939"/>
                  </a:cubicBezTo>
                  <a:cubicBezTo>
                    <a:pt x="629444" y="594026"/>
                    <a:pt x="634878" y="591170"/>
                    <a:pt x="639640" y="588537"/>
                  </a:cubicBezTo>
                  <a:cubicBezTo>
                    <a:pt x="644402" y="585904"/>
                    <a:pt x="650341" y="583663"/>
                    <a:pt x="654095" y="581143"/>
                  </a:cubicBezTo>
                  <a:cubicBezTo>
                    <a:pt x="657848" y="578622"/>
                    <a:pt x="661489" y="575989"/>
                    <a:pt x="662162" y="573413"/>
                  </a:cubicBezTo>
                  <a:cubicBezTo>
                    <a:pt x="662834" y="570836"/>
                    <a:pt x="660537" y="567923"/>
                    <a:pt x="658128" y="565682"/>
                  </a:cubicBezTo>
                  <a:cubicBezTo>
                    <a:pt x="655719" y="563442"/>
                    <a:pt x="650565" y="560809"/>
                    <a:pt x="647708" y="559969"/>
                  </a:cubicBezTo>
                  <a:cubicBezTo>
                    <a:pt x="644850" y="559128"/>
                    <a:pt x="643337" y="559856"/>
                    <a:pt x="640985" y="560641"/>
                  </a:cubicBezTo>
                  <a:cubicBezTo>
                    <a:pt x="638632" y="561425"/>
                    <a:pt x="635550" y="563274"/>
                    <a:pt x="633590" y="564673"/>
                  </a:cubicBezTo>
                  <a:cubicBezTo>
                    <a:pt x="631629" y="566074"/>
                    <a:pt x="631069" y="568371"/>
                    <a:pt x="629220" y="569043"/>
                  </a:cubicBezTo>
                  <a:cubicBezTo>
                    <a:pt x="627371" y="569715"/>
                    <a:pt x="623842" y="569323"/>
                    <a:pt x="622497" y="568707"/>
                  </a:cubicBezTo>
                  <a:cubicBezTo>
                    <a:pt x="621153" y="568091"/>
                    <a:pt x="620704" y="567250"/>
                    <a:pt x="621153" y="565346"/>
                  </a:cubicBezTo>
                  <a:cubicBezTo>
                    <a:pt x="621601" y="563442"/>
                    <a:pt x="623114" y="559856"/>
                    <a:pt x="625186" y="557279"/>
                  </a:cubicBezTo>
                  <a:cubicBezTo>
                    <a:pt x="627259" y="554703"/>
                    <a:pt x="632581" y="552294"/>
                    <a:pt x="633590" y="549886"/>
                  </a:cubicBezTo>
                  <a:cubicBezTo>
                    <a:pt x="634598" y="547477"/>
                    <a:pt x="634038" y="545572"/>
                    <a:pt x="631237" y="542828"/>
                  </a:cubicBezTo>
                  <a:cubicBezTo>
                    <a:pt x="628436" y="540083"/>
                    <a:pt x="621265" y="536385"/>
                    <a:pt x="616782" y="533417"/>
                  </a:cubicBezTo>
                  <a:cubicBezTo>
                    <a:pt x="612300" y="530448"/>
                    <a:pt x="608659" y="526359"/>
                    <a:pt x="604345" y="525015"/>
                  </a:cubicBezTo>
                  <a:cubicBezTo>
                    <a:pt x="602188" y="524343"/>
                    <a:pt x="599639" y="524161"/>
                    <a:pt x="597223" y="524280"/>
                  </a:cubicBezTo>
                  <a:close/>
                  <a:moveTo>
                    <a:pt x="566024" y="465526"/>
                  </a:moveTo>
                  <a:cubicBezTo>
                    <a:pt x="569834" y="465638"/>
                    <a:pt x="573654" y="465562"/>
                    <a:pt x="577454" y="465862"/>
                  </a:cubicBezTo>
                  <a:cubicBezTo>
                    <a:pt x="577953" y="465901"/>
                    <a:pt x="578413" y="466213"/>
                    <a:pt x="578798" y="466534"/>
                  </a:cubicBezTo>
                  <a:cubicBezTo>
                    <a:pt x="579109" y="466793"/>
                    <a:pt x="579246" y="467207"/>
                    <a:pt x="579470" y="467543"/>
                  </a:cubicBezTo>
                  <a:cubicBezTo>
                    <a:pt x="578145" y="469530"/>
                    <a:pt x="579625" y="467673"/>
                    <a:pt x="577454" y="469223"/>
                  </a:cubicBezTo>
                  <a:cubicBezTo>
                    <a:pt x="577067" y="469500"/>
                    <a:pt x="576841" y="469968"/>
                    <a:pt x="576445" y="470232"/>
                  </a:cubicBezTo>
                  <a:cubicBezTo>
                    <a:pt x="575728" y="470710"/>
                    <a:pt x="572862" y="470890"/>
                    <a:pt x="572748" y="470904"/>
                  </a:cubicBezTo>
                  <a:cubicBezTo>
                    <a:pt x="572300" y="471127"/>
                    <a:pt x="571864" y="471378"/>
                    <a:pt x="571403" y="471575"/>
                  </a:cubicBezTo>
                  <a:cubicBezTo>
                    <a:pt x="571078" y="471715"/>
                    <a:pt x="570672" y="471690"/>
                    <a:pt x="570395" y="471911"/>
                  </a:cubicBezTo>
                  <a:cubicBezTo>
                    <a:pt x="568573" y="473368"/>
                    <a:pt x="570983" y="472583"/>
                    <a:pt x="568713" y="473592"/>
                  </a:cubicBezTo>
                  <a:cubicBezTo>
                    <a:pt x="568066" y="473880"/>
                    <a:pt x="567369" y="474040"/>
                    <a:pt x="566697" y="474264"/>
                  </a:cubicBezTo>
                  <a:cubicBezTo>
                    <a:pt x="563772" y="475239"/>
                    <a:pt x="566041" y="474581"/>
                    <a:pt x="559638" y="474937"/>
                  </a:cubicBezTo>
                  <a:cubicBezTo>
                    <a:pt x="559302" y="475273"/>
                    <a:pt x="559045" y="475714"/>
                    <a:pt x="558629" y="475945"/>
                  </a:cubicBezTo>
                  <a:cubicBezTo>
                    <a:pt x="557960" y="476317"/>
                    <a:pt x="556136" y="476736"/>
                    <a:pt x="555268" y="476953"/>
                  </a:cubicBezTo>
                  <a:cubicBezTo>
                    <a:pt x="554820" y="477289"/>
                    <a:pt x="554435" y="477734"/>
                    <a:pt x="553924" y="477962"/>
                  </a:cubicBezTo>
                  <a:cubicBezTo>
                    <a:pt x="553401" y="478194"/>
                    <a:pt x="552813" y="478260"/>
                    <a:pt x="552243" y="478298"/>
                  </a:cubicBezTo>
                  <a:cubicBezTo>
                    <a:pt x="549446" y="478484"/>
                    <a:pt x="546641" y="478522"/>
                    <a:pt x="543839" y="478634"/>
                  </a:cubicBezTo>
                  <a:cubicBezTo>
                    <a:pt x="542352" y="479377"/>
                    <a:pt x="543839" y="478746"/>
                    <a:pt x="543166" y="478634"/>
                  </a:cubicBezTo>
                  <a:cubicBezTo>
                    <a:pt x="543222" y="477794"/>
                    <a:pt x="543951" y="474656"/>
                    <a:pt x="544175" y="473592"/>
                  </a:cubicBezTo>
                  <a:cubicBezTo>
                    <a:pt x="544287" y="473144"/>
                    <a:pt x="544255" y="472632"/>
                    <a:pt x="544511" y="472247"/>
                  </a:cubicBezTo>
                  <a:cubicBezTo>
                    <a:pt x="544943" y="471601"/>
                    <a:pt x="545902" y="471508"/>
                    <a:pt x="546529" y="471239"/>
                  </a:cubicBezTo>
                  <a:cubicBezTo>
                    <a:pt x="549392" y="470013"/>
                    <a:pt x="546225" y="470733"/>
                    <a:pt x="551235" y="470232"/>
                  </a:cubicBezTo>
                  <a:cubicBezTo>
                    <a:pt x="551683" y="470120"/>
                    <a:pt x="550674" y="470400"/>
                    <a:pt x="552579" y="469896"/>
                  </a:cubicBezTo>
                  <a:cubicBezTo>
                    <a:pt x="554484" y="469391"/>
                    <a:pt x="560422" y="467935"/>
                    <a:pt x="562663" y="467207"/>
                  </a:cubicBezTo>
                  <a:cubicBezTo>
                    <a:pt x="564904" y="466478"/>
                    <a:pt x="566024" y="465526"/>
                    <a:pt x="566024" y="465526"/>
                  </a:cubicBezTo>
                  <a:close/>
                  <a:moveTo>
                    <a:pt x="584785" y="430116"/>
                  </a:moveTo>
                  <a:lnTo>
                    <a:pt x="584387" y="432768"/>
                  </a:lnTo>
                  <a:cubicBezTo>
                    <a:pt x="584093" y="434328"/>
                    <a:pt x="583952" y="435743"/>
                    <a:pt x="584513" y="437199"/>
                  </a:cubicBezTo>
                  <a:lnTo>
                    <a:pt x="585880" y="439416"/>
                  </a:lnTo>
                  <a:lnTo>
                    <a:pt x="582905" y="440353"/>
                  </a:lnTo>
                  <a:cubicBezTo>
                    <a:pt x="581414" y="440809"/>
                    <a:pt x="580101" y="441173"/>
                    <a:pt x="579134" y="441328"/>
                  </a:cubicBezTo>
                  <a:cubicBezTo>
                    <a:pt x="576235" y="441790"/>
                    <a:pt x="575416" y="440298"/>
                    <a:pt x="574479" y="440185"/>
                  </a:cubicBezTo>
                  <a:lnTo>
                    <a:pt x="573899" y="440443"/>
                  </a:lnTo>
                  <a:lnTo>
                    <a:pt x="573557" y="440033"/>
                  </a:lnTo>
                  <a:cubicBezTo>
                    <a:pt x="572892" y="439118"/>
                    <a:pt x="572342" y="438166"/>
                    <a:pt x="572076" y="437199"/>
                  </a:cubicBezTo>
                  <a:lnTo>
                    <a:pt x="571820" y="434244"/>
                  </a:lnTo>
                  <a:lnTo>
                    <a:pt x="575936" y="432970"/>
                  </a:lnTo>
                  <a:cubicBezTo>
                    <a:pt x="579092" y="431854"/>
                    <a:pt x="579807" y="431203"/>
                    <a:pt x="584176" y="430236"/>
                  </a:cubicBezTo>
                  <a:close/>
                  <a:moveTo>
                    <a:pt x="641321" y="425867"/>
                  </a:moveTo>
                  <a:cubicBezTo>
                    <a:pt x="641321" y="425867"/>
                    <a:pt x="644850" y="426203"/>
                    <a:pt x="647372" y="426875"/>
                  </a:cubicBezTo>
                  <a:cubicBezTo>
                    <a:pt x="649893" y="427547"/>
                    <a:pt x="652638" y="429228"/>
                    <a:pt x="656448" y="429900"/>
                  </a:cubicBezTo>
                  <a:cubicBezTo>
                    <a:pt x="660257" y="430572"/>
                    <a:pt x="666755" y="429228"/>
                    <a:pt x="670229" y="430908"/>
                  </a:cubicBezTo>
                  <a:cubicBezTo>
                    <a:pt x="673703" y="432589"/>
                    <a:pt x="676448" y="435669"/>
                    <a:pt x="677289" y="439983"/>
                  </a:cubicBezTo>
                  <a:cubicBezTo>
                    <a:pt x="678129" y="444296"/>
                    <a:pt x="677289" y="452251"/>
                    <a:pt x="675272" y="456787"/>
                  </a:cubicBezTo>
                  <a:cubicBezTo>
                    <a:pt x="673255" y="461325"/>
                    <a:pt x="669501" y="463789"/>
                    <a:pt x="665187" y="467207"/>
                  </a:cubicBezTo>
                  <a:cubicBezTo>
                    <a:pt x="660873" y="470624"/>
                    <a:pt x="654543" y="474376"/>
                    <a:pt x="649389" y="477289"/>
                  </a:cubicBezTo>
                  <a:cubicBezTo>
                    <a:pt x="644234" y="480203"/>
                    <a:pt x="639360" y="482611"/>
                    <a:pt x="634262" y="484683"/>
                  </a:cubicBezTo>
                  <a:cubicBezTo>
                    <a:pt x="629164" y="486756"/>
                    <a:pt x="621825" y="489277"/>
                    <a:pt x="618799" y="489725"/>
                  </a:cubicBezTo>
                  <a:cubicBezTo>
                    <a:pt x="615774" y="490172"/>
                    <a:pt x="617847" y="488941"/>
                    <a:pt x="616110" y="487372"/>
                  </a:cubicBezTo>
                  <a:cubicBezTo>
                    <a:pt x="614807" y="486196"/>
                    <a:pt x="612812" y="482625"/>
                    <a:pt x="610619" y="481054"/>
                  </a:cubicBezTo>
                  <a:lnTo>
                    <a:pt x="610279" y="480942"/>
                  </a:lnTo>
                  <a:lnTo>
                    <a:pt x="610818" y="480115"/>
                  </a:lnTo>
                  <a:cubicBezTo>
                    <a:pt x="611810" y="478658"/>
                    <a:pt x="612791" y="477331"/>
                    <a:pt x="613757" y="476281"/>
                  </a:cubicBezTo>
                  <a:cubicBezTo>
                    <a:pt x="617622" y="472079"/>
                    <a:pt x="622889" y="470904"/>
                    <a:pt x="624850" y="467543"/>
                  </a:cubicBezTo>
                  <a:cubicBezTo>
                    <a:pt x="626811" y="464181"/>
                    <a:pt x="628940" y="460261"/>
                    <a:pt x="625522" y="456115"/>
                  </a:cubicBezTo>
                  <a:cubicBezTo>
                    <a:pt x="622105" y="451971"/>
                    <a:pt x="609163" y="445864"/>
                    <a:pt x="604345" y="442672"/>
                  </a:cubicBezTo>
                  <a:lnTo>
                    <a:pt x="603868" y="442274"/>
                  </a:lnTo>
                  <a:lnTo>
                    <a:pt x="604345" y="441905"/>
                  </a:lnTo>
                  <a:cubicBezTo>
                    <a:pt x="606474" y="438936"/>
                    <a:pt x="604401" y="432046"/>
                    <a:pt x="604682" y="427116"/>
                  </a:cubicBezTo>
                  <a:cubicBezTo>
                    <a:pt x="604690" y="427014"/>
                    <a:pt x="604698" y="426912"/>
                    <a:pt x="604707" y="426810"/>
                  </a:cubicBezTo>
                  <a:lnTo>
                    <a:pt x="606698" y="426539"/>
                  </a:lnTo>
                  <a:cubicBezTo>
                    <a:pt x="612132" y="425867"/>
                    <a:pt x="611012" y="426315"/>
                    <a:pt x="616782" y="426203"/>
                  </a:cubicBezTo>
                  <a:close/>
                  <a:moveTo>
                    <a:pt x="578840" y="411068"/>
                  </a:moveTo>
                  <a:cubicBezTo>
                    <a:pt x="581487" y="410984"/>
                    <a:pt x="584121" y="411432"/>
                    <a:pt x="585185" y="412665"/>
                  </a:cubicBezTo>
                  <a:cubicBezTo>
                    <a:pt x="585717" y="413281"/>
                    <a:pt x="585990" y="414258"/>
                    <a:pt x="586099" y="415440"/>
                  </a:cubicBezTo>
                  <a:cubicBezTo>
                    <a:pt x="586089" y="415997"/>
                    <a:pt x="586078" y="416555"/>
                    <a:pt x="586068" y="417113"/>
                  </a:cubicBezTo>
                  <a:lnTo>
                    <a:pt x="580143" y="418473"/>
                  </a:lnTo>
                  <a:lnTo>
                    <a:pt x="571551" y="420980"/>
                  </a:lnTo>
                  <a:lnTo>
                    <a:pt x="571257" y="417181"/>
                  </a:lnTo>
                  <a:cubicBezTo>
                    <a:pt x="571137" y="415228"/>
                    <a:pt x="571292" y="413561"/>
                    <a:pt x="572412" y="412665"/>
                  </a:cubicBezTo>
                  <a:cubicBezTo>
                    <a:pt x="573532" y="411769"/>
                    <a:pt x="576193" y="411152"/>
                    <a:pt x="578840" y="411068"/>
                  </a:cubicBezTo>
                  <a:close/>
                  <a:moveTo>
                    <a:pt x="322009" y="406264"/>
                  </a:moveTo>
                  <a:cubicBezTo>
                    <a:pt x="318074" y="405968"/>
                    <a:pt x="319633" y="410050"/>
                    <a:pt x="317108" y="411164"/>
                  </a:cubicBezTo>
                  <a:cubicBezTo>
                    <a:pt x="314583" y="412278"/>
                    <a:pt x="308866" y="412055"/>
                    <a:pt x="306862" y="412946"/>
                  </a:cubicBezTo>
                  <a:cubicBezTo>
                    <a:pt x="304857" y="413837"/>
                    <a:pt x="306193" y="415395"/>
                    <a:pt x="305080" y="416508"/>
                  </a:cubicBezTo>
                  <a:cubicBezTo>
                    <a:pt x="303966" y="417622"/>
                    <a:pt x="300996" y="418513"/>
                    <a:pt x="300179" y="419627"/>
                  </a:cubicBezTo>
                  <a:cubicBezTo>
                    <a:pt x="299363" y="420740"/>
                    <a:pt x="298694" y="421112"/>
                    <a:pt x="300179" y="423191"/>
                  </a:cubicBezTo>
                  <a:cubicBezTo>
                    <a:pt x="301664" y="425268"/>
                    <a:pt x="307381" y="429278"/>
                    <a:pt x="309089" y="432099"/>
                  </a:cubicBezTo>
                  <a:cubicBezTo>
                    <a:pt x="310797" y="434919"/>
                    <a:pt x="310351" y="433880"/>
                    <a:pt x="310425" y="440117"/>
                  </a:cubicBezTo>
                  <a:cubicBezTo>
                    <a:pt x="310500" y="446352"/>
                    <a:pt x="309386" y="463427"/>
                    <a:pt x="309534" y="469515"/>
                  </a:cubicBezTo>
                  <a:cubicBezTo>
                    <a:pt x="309683" y="475602"/>
                    <a:pt x="310277" y="474340"/>
                    <a:pt x="311316" y="476641"/>
                  </a:cubicBezTo>
                  <a:cubicBezTo>
                    <a:pt x="312356" y="478943"/>
                    <a:pt x="315251" y="478201"/>
                    <a:pt x="315771" y="483323"/>
                  </a:cubicBezTo>
                  <a:cubicBezTo>
                    <a:pt x="316291" y="488446"/>
                    <a:pt x="315028" y="502179"/>
                    <a:pt x="314435" y="507376"/>
                  </a:cubicBezTo>
                  <a:cubicBezTo>
                    <a:pt x="313841" y="512572"/>
                    <a:pt x="312950" y="509825"/>
                    <a:pt x="312207" y="514503"/>
                  </a:cubicBezTo>
                  <a:cubicBezTo>
                    <a:pt x="311465" y="519179"/>
                    <a:pt x="309757" y="531577"/>
                    <a:pt x="309980" y="535438"/>
                  </a:cubicBezTo>
                  <a:cubicBezTo>
                    <a:pt x="310203" y="539298"/>
                    <a:pt x="312430" y="535661"/>
                    <a:pt x="313544" y="537664"/>
                  </a:cubicBezTo>
                  <a:cubicBezTo>
                    <a:pt x="314657" y="539669"/>
                    <a:pt x="316439" y="544050"/>
                    <a:pt x="316662" y="547464"/>
                  </a:cubicBezTo>
                  <a:lnTo>
                    <a:pt x="316199" y="552071"/>
                  </a:lnTo>
                  <a:lnTo>
                    <a:pt x="315882" y="552114"/>
                  </a:lnTo>
                  <a:cubicBezTo>
                    <a:pt x="314713" y="552179"/>
                    <a:pt x="314249" y="552030"/>
                    <a:pt x="312207" y="552364"/>
                  </a:cubicBezTo>
                  <a:cubicBezTo>
                    <a:pt x="312207" y="552364"/>
                    <a:pt x="302036" y="554740"/>
                    <a:pt x="299289" y="554592"/>
                  </a:cubicBezTo>
                  <a:cubicBezTo>
                    <a:pt x="296541" y="554443"/>
                    <a:pt x="297284" y="552661"/>
                    <a:pt x="295725" y="551473"/>
                  </a:cubicBezTo>
                  <a:cubicBezTo>
                    <a:pt x="294165" y="550285"/>
                    <a:pt x="290972" y="549023"/>
                    <a:pt x="289933" y="547464"/>
                  </a:cubicBezTo>
                  <a:cubicBezTo>
                    <a:pt x="288893" y="545905"/>
                    <a:pt x="289784" y="545015"/>
                    <a:pt x="289487" y="542119"/>
                  </a:cubicBezTo>
                  <a:cubicBezTo>
                    <a:pt x="289190" y="539224"/>
                    <a:pt x="289042" y="533062"/>
                    <a:pt x="288151" y="530092"/>
                  </a:cubicBezTo>
                  <a:cubicBezTo>
                    <a:pt x="287260" y="527123"/>
                    <a:pt x="285329" y="526678"/>
                    <a:pt x="284141" y="524302"/>
                  </a:cubicBezTo>
                  <a:cubicBezTo>
                    <a:pt x="282953" y="521926"/>
                    <a:pt x="282508" y="518511"/>
                    <a:pt x="281023" y="515839"/>
                  </a:cubicBezTo>
                  <a:cubicBezTo>
                    <a:pt x="279538" y="513166"/>
                    <a:pt x="277088" y="510122"/>
                    <a:pt x="275232" y="508267"/>
                  </a:cubicBezTo>
                  <a:cubicBezTo>
                    <a:pt x="273376" y="506411"/>
                    <a:pt x="272708" y="505520"/>
                    <a:pt x="269886" y="504703"/>
                  </a:cubicBezTo>
                  <a:cubicBezTo>
                    <a:pt x="267065" y="503887"/>
                    <a:pt x="261792" y="503590"/>
                    <a:pt x="258303" y="503367"/>
                  </a:cubicBezTo>
                  <a:cubicBezTo>
                    <a:pt x="256558" y="503256"/>
                    <a:pt x="254962" y="503126"/>
                    <a:pt x="253431" y="503089"/>
                  </a:cubicBezTo>
                  <a:cubicBezTo>
                    <a:pt x="251899" y="503051"/>
                    <a:pt x="250433" y="503107"/>
                    <a:pt x="248948" y="503367"/>
                  </a:cubicBezTo>
                  <a:cubicBezTo>
                    <a:pt x="245978" y="503887"/>
                    <a:pt x="241969" y="505223"/>
                    <a:pt x="240483" y="506485"/>
                  </a:cubicBezTo>
                  <a:cubicBezTo>
                    <a:pt x="238998" y="507747"/>
                    <a:pt x="239666" y="509157"/>
                    <a:pt x="240037" y="510939"/>
                  </a:cubicBezTo>
                  <a:cubicBezTo>
                    <a:pt x="240409" y="512721"/>
                    <a:pt x="241969" y="514800"/>
                    <a:pt x="242711" y="517176"/>
                  </a:cubicBezTo>
                  <a:cubicBezTo>
                    <a:pt x="243454" y="519550"/>
                    <a:pt x="243676" y="523486"/>
                    <a:pt x="244493" y="525193"/>
                  </a:cubicBezTo>
                  <a:cubicBezTo>
                    <a:pt x="245310" y="526900"/>
                    <a:pt x="247017" y="526307"/>
                    <a:pt x="247611" y="527420"/>
                  </a:cubicBezTo>
                  <a:cubicBezTo>
                    <a:pt x="248205" y="528533"/>
                    <a:pt x="247908" y="529944"/>
                    <a:pt x="248057" y="531874"/>
                  </a:cubicBezTo>
                  <a:cubicBezTo>
                    <a:pt x="248205" y="533805"/>
                    <a:pt x="248428" y="536106"/>
                    <a:pt x="248502" y="539001"/>
                  </a:cubicBezTo>
                  <a:cubicBezTo>
                    <a:pt x="248577" y="541897"/>
                    <a:pt x="249245" y="546350"/>
                    <a:pt x="248502" y="549246"/>
                  </a:cubicBezTo>
                  <a:cubicBezTo>
                    <a:pt x="247760" y="552141"/>
                    <a:pt x="244345" y="554740"/>
                    <a:pt x="244048" y="556372"/>
                  </a:cubicBezTo>
                  <a:cubicBezTo>
                    <a:pt x="243751" y="558006"/>
                    <a:pt x="246646" y="557783"/>
                    <a:pt x="246721" y="559045"/>
                  </a:cubicBezTo>
                  <a:cubicBezTo>
                    <a:pt x="246795" y="560307"/>
                    <a:pt x="245533" y="562535"/>
                    <a:pt x="244493" y="563945"/>
                  </a:cubicBezTo>
                  <a:cubicBezTo>
                    <a:pt x="243454" y="565355"/>
                    <a:pt x="242711" y="566469"/>
                    <a:pt x="240483" y="567508"/>
                  </a:cubicBezTo>
                  <a:cubicBezTo>
                    <a:pt x="238255" y="568548"/>
                    <a:pt x="233355" y="568993"/>
                    <a:pt x="231128" y="570181"/>
                  </a:cubicBezTo>
                  <a:cubicBezTo>
                    <a:pt x="228900" y="571369"/>
                    <a:pt x="228826" y="573744"/>
                    <a:pt x="227119" y="574635"/>
                  </a:cubicBezTo>
                  <a:cubicBezTo>
                    <a:pt x="225411" y="575526"/>
                    <a:pt x="223481" y="574709"/>
                    <a:pt x="220882" y="575526"/>
                  </a:cubicBezTo>
                  <a:cubicBezTo>
                    <a:pt x="218283" y="576342"/>
                    <a:pt x="215462" y="578867"/>
                    <a:pt x="211526" y="579535"/>
                  </a:cubicBezTo>
                  <a:cubicBezTo>
                    <a:pt x="207591" y="580203"/>
                    <a:pt x="200686" y="578941"/>
                    <a:pt x="197271" y="579535"/>
                  </a:cubicBezTo>
                  <a:cubicBezTo>
                    <a:pt x="193855" y="580129"/>
                    <a:pt x="194821" y="582282"/>
                    <a:pt x="191034" y="583098"/>
                  </a:cubicBezTo>
                  <a:cubicBezTo>
                    <a:pt x="187247" y="583915"/>
                    <a:pt x="178857" y="583692"/>
                    <a:pt x="174551" y="584434"/>
                  </a:cubicBezTo>
                  <a:cubicBezTo>
                    <a:pt x="170244" y="585177"/>
                    <a:pt x="168091" y="586884"/>
                    <a:pt x="165196" y="587553"/>
                  </a:cubicBezTo>
                  <a:cubicBezTo>
                    <a:pt x="162299" y="588221"/>
                    <a:pt x="162447" y="587330"/>
                    <a:pt x="157176" y="588444"/>
                  </a:cubicBezTo>
                  <a:cubicBezTo>
                    <a:pt x="151904" y="589557"/>
                    <a:pt x="137500" y="591562"/>
                    <a:pt x="133565" y="594234"/>
                  </a:cubicBezTo>
                  <a:cubicBezTo>
                    <a:pt x="129630" y="596907"/>
                    <a:pt x="133565" y="601657"/>
                    <a:pt x="133565" y="604479"/>
                  </a:cubicBezTo>
                  <a:lnTo>
                    <a:pt x="133565" y="611160"/>
                  </a:lnTo>
                  <a:cubicBezTo>
                    <a:pt x="136683" y="614278"/>
                    <a:pt x="147524" y="620365"/>
                    <a:pt x="152276" y="623187"/>
                  </a:cubicBezTo>
                  <a:cubicBezTo>
                    <a:pt x="157028" y="626008"/>
                    <a:pt x="158661" y="627938"/>
                    <a:pt x="162076" y="628087"/>
                  </a:cubicBezTo>
                  <a:cubicBezTo>
                    <a:pt x="165493" y="628235"/>
                    <a:pt x="167869" y="627419"/>
                    <a:pt x="172769" y="624077"/>
                  </a:cubicBezTo>
                  <a:cubicBezTo>
                    <a:pt x="177669" y="620736"/>
                    <a:pt x="185910" y="611605"/>
                    <a:pt x="191480" y="608042"/>
                  </a:cubicBezTo>
                  <a:cubicBezTo>
                    <a:pt x="197048" y="604479"/>
                    <a:pt x="200092" y="603365"/>
                    <a:pt x="204844" y="600916"/>
                  </a:cubicBezTo>
                  <a:cubicBezTo>
                    <a:pt x="209596" y="598466"/>
                    <a:pt x="213679" y="595867"/>
                    <a:pt x="219991" y="593343"/>
                  </a:cubicBezTo>
                  <a:cubicBezTo>
                    <a:pt x="226302" y="590819"/>
                    <a:pt x="235880" y="587924"/>
                    <a:pt x="242711" y="585771"/>
                  </a:cubicBezTo>
                  <a:cubicBezTo>
                    <a:pt x="249542" y="583618"/>
                    <a:pt x="256224" y="581688"/>
                    <a:pt x="260976" y="580426"/>
                  </a:cubicBezTo>
                  <a:cubicBezTo>
                    <a:pt x="265727" y="579164"/>
                    <a:pt x="267956" y="578644"/>
                    <a:pt x="271223" y="578199"/>
                  </a:cubicBezTo>
                  <a:cubicBezTo>
                    <a:pt x="274489" y="577753"/>
                    <a:pt x="276865" y="578273"/>
                    <a:pt x="280578" y="577753"/>
                  </a:cubicBezTo>
                  <a:cubicBezTo>
                    <a:pt x="284290" y="577233"/>
                    <a:pt x="290304" y="576120"/>
                    <a:pt x="293497" y="575080"/>
                  </a:cubicBezTo>
                  <a:cubicBezTo>
                    <a:pt x="296690" y="574041"/>
                    <a:pt x="297581" y="572111"/>
                    <a:pt x="299734" y="571518"/>
                  </a:cubicBezTo>
                  <a:cubicBezTo>
                    <a:pt x="301887" y="570924"/>
                    <a:pt x="303966" y="571146"/>
                    <a:pt x="306416" y="571518"/>
                  </a:cubicBezTo>
                  <a:cubicBezTo>
                    <a:pt x="308254" y="571796"/>
                    <a:pt x="308796" y="572743"/>
                    <a:pt x="311240" y="573324"/>
                  </a:cubicBezTo>
                  <a:lnTo>
                    <a:pt x="313434" y="573612"/>
                  </a:lnTo>
                  <a:lnTo>
                    <a:pt x="313439" y="573622"/>
                  </a:lnTo>
                  <a:cubicBezTo>
                    <a:pt x="313646" y="574111"/>
                    <a:pt x="313841" y="574709"/>
                    <a:pt x="313989" y="575526"/>
                  </a:cubicBezTo>
                  <a:cubicBezTo>
                    <a:pt x="314583" y="578793"/>
                    <a:pt x="315400" y="585325"/>
                    <a:pt x="315771" y="588889"/>
                  </a:cubicBezTo>
                  <a:cubicBezTo>
                    <a:pt x="316142" y="592452"/>
                    <a:pt x="316142" y="594382"/>
                    <a:pt x="316217" y="596907"/>
                  </a:cubicBezTo>
                  <a:cubicBezTo>
                    <a:pt x="316291" y="599431"/>
                    <a:pt x="316217" y="601880"/>
                    <a:pt x="316217" y="604033"/>
                  </a:cubicBezTo>
                  <a:cubicBezTo>
                    <a:pt x="316217" y="604033"/>
                    <a:pt x="316365" y="606706"/>
                    <a:pt x="316217" y="609824"/>
                  </a:cubicBezTo>
                  <a:cubicBezTo>
                    <a:pt x="316068" y="612942"/>
                    <a:pt x="314732" y="619846"/>
                    <a:pt x="315326" y="622741"/>
                  </a:cubicBezTo>
                  <a:cubicBezTo>
                    <a:pt x="315919" y="625637"/>
                    <a:pt x="319187" y="624671"/>
                    <a:pt x="319781" y="627196"/>
                  </a:cubicBezTo>
                  <a:cubicBezTo>
                    <a:pt x="320375" y="629719"/>
                    <a:pt x="319558" y="635139"/>
                    <a:pt x="318890" y="637886"/>
                  </a:cubicBezTo>
                  <a:cubicBezTo>
                    <a:pt x="318222" y="640632"/>
                    <a:pt x="317183" y="643379"/>
                    <a:pt x="315771" y="643676"/>
                  </a:cubicBezTo>
                  <a:cubicBezTo>
                    <a:pt x="314360" y="643973"/>
                    <a:pt x="312875" y="641746"/>
                    <a:pt x="310425" y="639667"/>
                  </a:cubicBezTo>
                  <a:cubicBezTo>
                    <a:pt x="307975" y="637589"/>
                    <a:pt x="303892" y="633209"/>
                    <a:pt x="301070" y="631204"/>
                  </a:cubicBezTo>
                  <a:cubicBezTo>
                    <a:pt x="298249" y="629201"/>
                    <a:pt x="296244" y="628829"/>
                    <a:pt x="293497" y="627641"/>
                  </a:cubicBezTo>
                  <a:cubicBezTo>
                    <a:pt x="290749" y="626453"/>
                    <a:pt x="287482" y="625414"/>
                    <a:pt x="284587" y="624077"/>
                  </a:cubicBezTo>
                  <a:cubicBezTo>
                    <a:pt x="281691" y="622741"/>
                    <a:pt x="278647" y="619846"/>
                    <a:pt x="276123" y="619624"/>
                  </a:cubicBezTo>
                  <a:cubicBezTo>
                    <a:pt x="273598" y="619401"/>
                    <a:pt x="271519" y="621627"/>
                    <a:pt x="269441" y="622741"/>
                  </a:cubicBezTo>
                  <a:cubicBezTo>
                    <a:pt x="267362" y="623855"/>
                    <a:pt x="266025" y="623558"/>
                    <a:pt x="263649" y="626305"/>
                  </a:cubicBezTo>
                  <a:cubicBezTo>
                    <a:pt x="261273" y="629052"/>
                    <a:pt x="258600" y="636179"/>
                    <a:pt x="255184" y="639222"/>
                  </a:cubicBezTo>
                  <a:cubicBezTo>
                    <a:pt x="251769" y="642266"/>
                    <a:pt x="247463" y="642414"/>
                    <a:pt x="243157" y="644567"/>
                  </a:cubicBezTo>
                  <a:cubicBezTo>
                    <a:pt x="238849" y="646720"/>
                    <a:pt x="233429" y="650060"/>
                    <a:pt x="229346" y="652139"/>
                  </a:cubicBezTo>
                  <a:cubicBezTo>
                    <a:pt x="225262" y="654218"/>
                    <a:pt x="223184" y="656000"/>
                    <a:pt x="218655" y="657040"/>
                  </a:cubicBezTo>
                  <a:cubicBezTo>
                    <a:pt x="214125" y="658078"/>
                    <a:pt x="206255" y="657633"/>
                    <a:pt x="202171" y="658375"/>
                  </a:cubicBezTo>
                  <a:cubicBezTo>
                    <a:pt x="198087" y="659117"/>
                    <a:pt x="194449" y="658969"/>
                    <a:pt x="194152" y="661493"/>
                  </a:cubicBezTo>
                  <a:cubicBezTo>
                    <a:pt x="193855" y="664018"/>
                    <a:pt x="197939" y="669214"/>
                    <a:pt x="200389" y="673520"/>
                  </a:cubicBezTo>
                  <a:cubicBezTo>
                    <a:pt x="202839" y="677825"/>
                    <a:pt x="204918" y="684879"/>
                    <a:pt x="208853" y="687328"/>
                  </a:cubicBezTo>
                  <a:cubicBezTo>
                    <a:pt x="212788" y="689778"/>
                    <a:pt x="220511" y="687625"/>
                    <a:pt x="224000" y="688219"/>
                  </a:cubicBezTo>
                  <a:cubicBezTo>
                    <a:pt x="227490" y="688813"/>
                    <a:pt x="227044" y="689852"/>
                    <a:pt x="229791" y="690892"/>
                  </a:cubicBezTo>
                  <a:cubicBezTo>
                    <a:pt x="232539" y="691931"/>
                    <a:pt x="237216" y="694604"/>
                    <a:pt x="240483" y="694455"/>
                  </a:cubicBezTo>
                  <a:cubicBezTo>
                    <a:pt x="243751" y="694307"/>
                    <a:pt x="248057" y="691560"/>
                    <a:pt x="249393" y="690001"/>
                  </a:cubicBezTo>
                  <a:cubicBezTo>
                    <a:pt x="250730" y="688442"/>
                    <a:pt x="248948" y="687254"/>
                    <a:pt x="248502" y="685101"/>
                  </a:cubicBezTo>
                  <a:cubicBezTo>
                    <a:pt x="248057" y="682948"/>
                    <a:pt x="245533" y="679088"/>
                    <a:pt x="246721" y="677083"/>
                  </a:cubicBezTo>
                  <a:cubicBezTo>
                    <a:pt x="247908" y="675079"/>
                    <a:pt x="253477" y="674708"/>
                    <a:pt x="255630" y="673075"/>
                  </a:cubicBezTo>
                  <a:cubicBezTo>
                    <a:pt x="257783" y="671441"/>
                    <a:pt x="258006" y="668249"/>
                    <a:pt x="259639" y="667283"/>
                  </a:cubicBezTo>
                  <a:cubicBezTo>
                    <a:pt x="261273" y="666319"/>
                    <a:pt x="263129" y="668249"/>
                    <a:pt x="265430" y="667283"/>
                  </a:cubicBezTo>
                  <a:cubicBezTo>
                    <a:pt x="267733" y="666319"/>
                    <a:pt x="270332" y="663349"/>
                    <a:pt x="273450" y="661493"/>
                  </a:cubicBezTo>
                  <a:cubicBezTo>
                    <a:pt x="276568" y="659637"/>
                    <a:pt x="280578" y="656594"/>
                    <a:pt x="284141" y="656149"/>
                  </a:cubicBezTo>
                  <a:cubicBezTo>
                    <a:pt x="287705" y="655703"/>
                    <a:pt x="291715" y="660231"/>
                    <a:pt x="294834" y="658821"/>
                  </a:cubicBezTo>
                  <a:cubicBezTo>
                    <a:pt x="297952" y="657411"/>
                    <a:pt x="300402" y="647611"/>
                    <a:pt x="302852" y="647686"/>
                  </a:cubicBezTo>
                  <a:cubicBezTo>
                    <a:pt x="305302" y="647760"/>
                    <a:pt x="308272" y="655109"/>
                    <a:pt x="309534" y="659266"/>
                  </a:cubicBezTo>
                  <a:cubicBezTo>
                    <a:pt x="310797" y="663424"/>
                    <a:pt x="310500" y="667878"/>
                    <a:pt x="310425" y="672629"/>
                  </a:cubicBezTo>
                  <a:cubicBezTo>
                    <a:pt x="310351" y="677380"/>
                    <a:pt x="308792" y="683394"/>
                    <a:pt x="309089" y="687773"/>
                  </a:cubicBezTo>
                  <a:cubicBezTo>
                    <a:pt x="309386" y="692154"/>
                    <a:pt x="311836" y="696236"/>
                    <a:pt x="312207" y="698909"/>
                  </a:cubicBezTo>
                  <a:cubicBezTo>
                    <a:pt x="312486" y="700914"/>
                    <a:pt x="310467" y="702334"/>
                    <a:pt x="310474" y="703169"/>
                  </a:cubicBezTo>
                  <a:lnTo>
                    <a:pt x="310513" y="703199"/>
                  </a:lnTo>
                  <a:lnTo>
                    <a:pt x="309980" y="703809"/>
                  </a:lnTo>
                  <a:cubicBezTo>
                    <a:pt x="308643" y="706259"/>
                    <a:pt x="310351" y="711307"/>
                    <a:pt x="308643" y="714499"/>
                  </a:cubicBezTo>
                  <a:cubicBezTo>
                    <a:pt x="306936" y="717691"/>
                    <a:pt x="303298" y="718879"/>
                    <a:pt x="299734" y="722962"/>
                  </a:cubicBezTo>
                  <a:cubicBezTo>
                    <a:pt x="296170" y="727045"/>
                    <a:pt x="291790" y="733429"/>
                    <a:pt x="287260" y="738998"/>
                  </a:cubicBezTo>
                  <a:cubicBezTo>
                    <a:pt x="282731" y="744565"/>
                    <a:pt x="280281" y="749243"/>
                    <a:pt x="272559" y="756369"/>
                  </a:cubicBezTo>
                  <a:cubicBezTo>
                    <a:pt x="264836" y="763496"/>
                    <a:pt x="249765" y="775077"/>
                    <a:pt x="240929" y="781758"/>
                  </a:cubicBezTo>
                  <a:cubicBezTo>
                    <a:pt x="232093" y="788439"/>
                    <a:pt x="225114" y="792746"/>
                    <a:pt x="219546" y="796458"/>
                  </a:cubicBezTo>
                  <a:cubicBezTo>
                    <a:pt x="213976" y="800169"/>
                    <a:pt x="211303" y="801060"/>
                    <a:pt x="207517" y="804030"/>
                  </a:cubicBezTo>
                  <a:cubicBezTo>
                    <a:pt x="203730" y="806999"/>
                    <a:pt x="199944" y="812419"/>
                    <a:pt x="196825" y="814275"/>
                  </a:cubicBezTo>
                  <a:cubicBezTo>
                    <a:pt x="193707" y="816130"/>
                    <a:pt x="192148" y="813087"/>
                    <a:pt x="188806" y="815166"/>
                  </a:cubicBezTo>
                  <a:cubicBezTo>
                    <a:pt x="185465" y="817244"/>
                    <a:pt x="180342" y="824520"/>
                    <a:pt x="176778" y="826746"/>
                  </a:cubicBezTo>
                  <a:cubicBezTo>
                    <a:pt x="173214" y="828974"/>
                    <a:pt x="169205" y="827340"/>
                    <a:pt x="167423" y="828528"/>
                  </a:cubicBezTo>
                  <a:cubicBezTo>
                    <a:pt x="165641" y="829716"/>
                    <a:pt x="167274" y="831646"/>
                    <a:pt x="166087" y="833874"/>
                  </a:cubicBezTo>
                  <a:cubicBezTo>
                    <a:pt x="164899" y="836100"/>
                    <a:pt x="162522" y="839293"/>
                    <a:pt x="160294" y="841891"/>
                  </a:cubicBezTo>
                  <a:cubicBezTo>
                    <a:pt x="158067" y="844489"/>
                    <a:pt x="155543" y="847459"/>
                    <a:pt x="152721" y="849463"/>
                  </a:cubicBezTo>
                  <a:cubicBezTo>
                    <a:pt x="149900" y="851468"/>
                    <a:pt x="146782" y="851468"/>
                    <a:pt x="143366" y="853917"/>
                  </a:cubicBezTo>
                  <a:cubicBezTo>
                    <a:pt x="139951" y="856367"/>
                    <a:pt x="131412" y="862381"/>
                    <a:pt x="132228" y="864162"/>
                  </a:cubicBezTo>
                  <a:cubicBezTo>
                    <a:pt x="133045" y="865944"/>
                    <a:pt x="144480" y="865053"/>
                    <a:pt x="148267" y="864608"/>
                  </a:cubicBezTo>
                  <a:cubicBezTo>
                    <a:pt x="152053" y="864162"/>
                    <a:pt x="152573" y="862010"/>
                    <a:pt x="154949" y="861490"/>
                  </a:cubicBezTo>
                  <a:cubicBezTo>
                    <a:pt x="157324" y="860971"/>
                    <a:pt x="159255" y="862158"/>
                    <a:pt x="162522" y="861490"/>
                  </a:cubicBezTo>
                  <a:cubicBezTo>
                    <a:pt x="165790" y="860822"/>
                    <a:pt x="171061" y="858669"/>
                    <a:pt x="174551" y="857481"/>
                  </a:cubicBezTo>
                  <a:cubicBezTo>
                    <a:pt x="174551" y="857481"/>
                    <a:pt x="179228" y="856145"/>
                    <a:pt x="183460" y="854363"/>
                  </a:cubicBezTo>
                  <a:cubicBezTo>
                    <a:pt x="187692" y="852582"/>
                    <a:pt x="194746" y="848721"/>
                    <a:pt x="199944" y="846791"/>
                  </a:cubicBezTo>
                  <a:cubicBezTo>
                    <a:pt x="205141" y="844860"/>
                    <a:pt x="209670" y="845528"/>
                    <a:pt x="214644" y="842782"/>
                  </a:cubicBezTo>
                  <a:cubicBezTo>
                    <a:pt x="219620" y="840035"/>
                    <a:pt x="224966" y="833725"/>
                    <a:pt x="229791" y="830310"/>
                  </a:cubicBezTo>
                  <a:cubicBezTo>
                    <a:pt x="234617" y="826895"/>
                    <a:pt x="238924" y="825484"/>
                    <a:pt x="243602" y="822293"/>
                  </a:cubicBezTo>
                  <a:cubicBezTo>
                    <a:pt x="248280" y="819100"/>
                    <a:pt x="253700" y="813830"/>
                    <a:pt x="257857" y="811157"/>
                  </a:cubicBezTo>
                  <a:cubicBezTo>
                    <a:pt x="262015" y="808484"/>
                    <a:pt x="264391" y="809152"/>
                    <a:pt x="268550" y="806257"/>
                  </a:cubicBezTo>
                  <a:cubicBezTo>
                    <a:pt x="272708" y="803362"/>
                    <a:pt x="277459" y="798090"/>
                    <a:pt x="282805" y="793785"/>
                  </a:cubicBezTo>
                  <a:cubicBezTo>
                    <a:pt x="288151" y="789479"/>
                    <a:pt x="296170" y="785174"/>
                    <a:pt x="300625" y="780422"/>
                  </a:cubicBezTo>
                  <a:cubicBezTo>
                    <a:pt x="305080" y="775671"/>
                    <a:pt x="305971" y="770920"/>
                    <a:pt x="309534" y="765278"/>
                  </a:cubicBezTo>
                  <a:cubicBezTo>
                    <a:pt x="313098" y="759636"/>
                    <a:pt x="317480" y="751543"/>
                    <a:pt x="322009" y="746570"/>
                  </a:cubicBezTo>
                  <a:cubicBezTo>
                    <a:pt x="326538" y="741596"/>
                    <a:pt x="331883" y="739963"/>
                    <a:pt x="336709" y="735434"/>
                  </a:cubicBezTo>
                  <a:cubicBezTo>
                    <a:pt x="341535" y="730906"/>
                    <a:pt x="346733" y="724372"/>
                    <a:pt x="350966" y="719399"/>
                  </a:cubicBezTo>
                  <a:cubicBezTo>
                    <a:pt x="355198" y="714425"/>
                    <a:pt x="358761" y="710342"/>
                    <a:pt x="362102" y="705590"/>
                  </a:cubicBezTo>
                  <a:cubicBezTo>
                    <a:pt x="363773" y="703215"/>
                    <a:pt x="365648" y="700765"/>
                    <a:pt x="367281" y="698297"/>
                  </a:cubicBezTo>
                  <a:lnTo>
                    <a:pt x="368575" y="696130"/>
                  </a:lnTo>
                  <a:lnTo>
                    <a:pt x="370957" y="693564"/>
                  </a:lnTo>
                  <a:cubicBezTo>
                    <a:pt x="372516" y="691077"/>
                    <a:pt x="373203" y="688367"/>
                    <a:pt x="375022" y="685991"/>
                  </a:cubicBezTo>
                  <a:cubicBezTo>
                    <a:pt x="378660" y="681241"/>
                    <a:pt x="380813" y="676192"/>
                    <a:pt x="383486" y="671293"/>
                  </a:cubicBezTo>
                  <a:cubicBezTo>
                    <a:pt x="384823" y="668843"/>
                    <a:pt x="386419" y="666004"/>
                    <a:pt x="387830" y="663359"/>
                  </a:cubicBezTo>
                  <a:lnTo>
                    <a:pt x="388928" y="661216"/>
                  </a:lnTo>
                  <a:lnTo>
                    <a:pt x="389277" y="661048"/>
                  </a:lnTo>
                  <a:cubicBezTo>
                    <a:pt x="396851" y="656891"/>
                    <a:pt x="398708" y="646720"/>
                    <a:pt x="403088" y="642340"/>
                  </a:cubicBezTo>
                  <a:cubicBezTo>
                    <a:pt x="407469" y="637960"/>
                    <a:pt x="411107" y="637663"/>
                    <a:pt x="415561" y="634768"/>
                  </a:cubicBezTo>
                  <a:cubicBezTo>
                    <a:pt x="420017" y="631872"/>
                    <a:pt x="425882" y="628755"/>
                    <a:pt x="429818" y="624968"/>
                  </a:cubicBezTo>
                  <a:cubicBezTo>
                    <a:pt x="433753" y="621182"/>
                    <a:pt x="436945" y="616357"/>
                    <a:pt x="439172" y="612051"/>
                  </a:cubicBezTo>
                  <a:cubicBezTo>
                    <a:pt x="441400" y="607745"/>
                    <a:pt x="442439" y="604256"/>
                    <a:pt x="443182" y="599134"/>
                  </a:cubicBezTo>
                  <a:cubicBezTo>
                    <a:pt x="443924" y="594011"/>
                    <a:pt x="443924" y="585845"/>
                    <a:pt x="443627" y="581317"/>
                  </a:cubicBezTo>
                  <a:cubicBezTo>
                    <a:pt x="443330" y="576788"/>
                    <a:pt x="441103" y="574189"/>
                    <a:pt x="441400" y="571963"/>
                  </a:cubicBezTo>
                  <a:cubicBezTo>
                    <a:pt x="441697" y="569736"/>
                    <a:pt x="443033" y="569216"/>
                    <a:pt x="445410" y="567954"/>
                  </a:cubicBezTo>
                  <a:cubicBezTo>
                    <a:pt x="447786" y="566692"/>
                    <a:pt x="451127" y="565058"/>
                    <a:pt x="455656" y="564390"/>
                  </a:cubicBezTo>
                  <a:cubicBezTo>
                    <a:pt x="460185" y="563723"/>
                    <a:pt x="465828" y="563871"/>
                    <a:pt x="472585" y="563945"/>
                  </a:cubicBezTo>
                  <a:cubicBezTo>
                    <a:pt x="479341" y="564020"/>
                    <a:pt x="491072" y="564984"/>
                    <a:pt x="496196" y="564835"/>
                  </a:cubicBezTo>
                  <a:cubicBezTo>
                    <a:pt x="501319" y="564687"/>
                    <a:pt x="501839" y="564613"/>
                    <a:pt x="503324" y="563054"/>
                  </a:cubicBezTo>
                  <a:cubicBezTo>
                    <a:pt x="504809" y="561495"/>
                    <a:pt x="504215" y="558154"/>
                    <a:pt x="505106" y="555482"/>
                  </a:cubicBezTo>
                  <a:cubicBezTo>
                    <a:pt x="505997" y="552810"/>
                    <a:pt x="509264" y="549766"/>
                    <a:pt x="508670" y="547018"/>
                  </a:cubicBezTo>
                  <a:cubicBezTo>
                    <a:pt x="508076" y="544272"/>
                    <a:pt x="505477" y="541600"/>
                    <a:pt x="501542" y="539001"/>
                  </a:cubicBezTo>
                  <a:cubicBezTo>
                    <a:pt x="497607" y="536402"/>
                    <a:pt x="489513" y="533805"/>
                    <a:pt x="485058" y="531429"/>
                  </a:cubicBezTo>
                  <a:cubicBezTo>
                    <a:pt x="480604" y="529053"/>
                    <a:pt x="478079" y="525936"/>
                    <a:pt x="474813" y="524748"/>
                  </a:cubicBezTo>
                  <a:cubicBezTo>
                    <a:pt x="471546" y="523560"/>
                    <a:pt x="467610" y="523486"/>
                    <a:pt x="465457" y="524302"/>
                  </a:cubicBezTo>
                  <a:cubicBezTo>
                    <a:pt x="463304" y="525119"/>
                    <a:pt x="463972" y="529053"/>
                    <a:pt x="461893" y="529647"/>
                  </a:cubicBezTo>
                  <a:cubicBezTo>
                    <a:pt x="459814" y="530241"/>
                    <a:pt x="455656" y="527717"/>
                    <a:pt x="452983" y="527865"/>
                  </a:cubicBezTo>
                  <a:cubicBezTo>
                    <a:pt x="450310" y="528014"/>
                    <a:pt x="447860" y="530241"/>
                    <a:pt x="445856" y="530538"/>
                  </a:cubicBezTo>
                  <a:cubicBezTo>
                    <a:pt x="443850" y="530835"/>
                    <a:pt x="442885" y="528830"/>
                    <a:pt x="440954" y="529647"/>
                  </a:cubicBezTo>
                  <a:cubicBezTo>
                    <a:pt x="439024" y="530464"/>
                    <a:pt x="436351" y="534473"/>
                    <a:pt x="434272" y="535438"/>
                  </a:cubicBezTo>
                  <a:cubicBezTo>
                    <a:pt x="432193" y="536402"/>
                    <a:pt x="430412" y="534993"/>
                    <a:pt x="428481" y="535438"/>
                  </a:cubicBezTo>
                  <a:cubicBezTo>
                    <a:pt x="426551" y="535884"/>
                    <a:pt x="425957" y="537293"/>
                    <a:pt x="422690" y="538110"/>
                  </a:cubicBezTo>
                  <a:cubicBezTo>
                    <a:pt x="419423" y="538927"/>
                    <a:pt x="412220" y="539966"/>
                    <a:pt x="408879" y="540337"/>
                  </a:cubicBezTo>
                  <a:cubicBezTo>
                    <a:pt x="405538" y="540709"/>
                    <a:pt x="406355" y="540189"/>
                    <a:pt x="402643" y="540337"/>
                  </a:cubicBezTo>
                  <a:cubicBezTo>
                    <a:pt x="398930" y="540486"/>
                    <a:pt x="391950" y="541599"/>
                    <a:pt x="386604" y="541228"/>
                  </a:cubicBezTo>
                  <a:cubicBezTo>
                    <a:pt x="382595" y="540950"/>
                    <a:pt x="381468" y="538458"/>
                    <a:pt x="376738" y="537887"/>
                  </a:cubicBezTo>
                  <a:lnTo>
                    <a:pt x="374890" y="537814"/>
                  </a:lnTo>
                  <a:lnTo>
                    <a:pt x="374772" y="535125"/>
                  </a:lnTo>
                  <a:cubicBezTo>
                    <a:pt x="374758" y="533744"/>
                    <a:pt x="374818" y="532487"/>
                    <a:pt x="375022" y="531429"/>
                  </a:cubicBezTo>
                  <a:cubicBezTo>
                    <a:pt x="375839" y="527197"/>
                    <a:pt x="377769" y="525639"/>
                    <a:pt x="379922" y="523411"/>
                  </a:cubicBezTo>
                  <a:cubicBezTo>
                    <a:pt x="382075" y="521184"/>
                    <a:pt x="384154" y="520664"/>
                    <a:pt x="387941" y="518066"/>
                  </a:cubicBezTo>
                  <a:cubicBezTo>
                    <a:pt x="391727" y="515468"/>
                    <a:pt x="397742" y="511459"/>
                    <a:pt x="402643" y="507822"/>
                  </a:cubicBezTo>
                  <a:cubicBezTo>
                    <a:pt x="407543" y="504184"/>
                    <a:pt x="412963" y="500174"/>
                    <a:pt x="417343" y="496240"/>
                  </a:cubicBezTo>
                  <a:cubicBezTo>
                    <a:pt x="421725" y="492305"/>
                    <a:pt x="427887" y="487777"/>
                    <a:pt x="428927" y="484214"/>
                  </a:cubicBezTo>
                  <a:cubicBezTo>
                    <a:pt x="429966" y="480650"/>
                    <a:pt x="426031" y="477458"/>
                    <a:pt x="423581" y="474860"/>
                  </a:cubicBezTo>
                  <a:cubicBezTo>
                    <a:pt x="421131" y="472261"/>
                    <a:pt x="417417" y="469663"/>
                    <a:pt x="414225" y="468624"/>
                  </a:cubicBezTo>
                  <a:cubicBezTo>
                    <a:pt x="411032" y="467584"/>
                    <a:pt x="407914" y="468179"/>
                    <a:pt x="404425" y="468624"/>
                  </a:cubicBezTo>
                  <a:cubicBezTo>
                    <a:pt x="400935" y="469069"/>
                    <a:pt x="397000" y="472038"/>
                    <a:pt x="393288" y="471296"/>
                  </a:cubicBezTo>
                  <a:cubicBezTo>
                    <a:pt x="389574" y="470554"/>
                    <a:pt x="384897" y="467436"/>
                    <a:pt x="382150" y="464169"/>
                  </a:cubicBezTo>
                  <a:cubicBezTo>
                    <a:pt x="379403" y="460903"/>
                    <a:pt x="377992" y="456077"/>
                    <a:pt x="376804" y="451698"/>
                  </a:cubicBezTo>
                  <a:cubicBezTo>
                    <a:pt x="375616" y="447317"/>
                    <a:pt x="375765" y="441230"/>
                    <a:pt x="375022" y="437889"/>
                  </a:cubicBezTo>
                  <a:cubicBezTo>
                    <a:pt x="374280" y="434548"/>
                    <a:pt x="374651" y="434103"/>
                    <a:pt x="372349" y="431654"/>
                  </a:cubicBezTo>
                  <a:cubicBezTo>
                    <a:pt x="370048" y="429204"/>
                    <a:pt x="366483" y="426308"/>
                    <a:pt x="361211" y="423191"/>
                  </a:cubicBezTo>
                  <a:cubicBezTo>
                    <a:pt x="355940" y="420072"/>
                    <a:pt x="347253" y="415766"/>
                    <a:pt x="340719" y="412946"/>
                  </a:cubicBezTo>
                  <a:cubicBezTo>
                    <a:pt x="334185" y="410124"/>
                    <a:pt x="325944" y="406561"/>
                    <a:pt x="322009" y="406264"/>
                  </a:cubicBezTo>
                  <a:close/>
                  <a:moveTo>
                    <a:pt x="566689" y="347456"/>
                  </a:moveTo>
                  <a:cubicBezTo>
                    <a:pt x="568601" y="347267"/>
                    <a:pt x="570590" y="347449"/>
                    <a:pt x="571627" y="348233"/>
                  </a:cubicBezTo>
                  <a:cubicBezTo>
                    <a:pt x="572663" y="349018"/>
                    <a:pt x="572201" y="351159"/>
                    <a:pt x="572089" y="353295"/>
                  </a:cubicBezTo>
                  <a:lnTo>
                    <a:pt x="572406" y="356248"/>
                  </a:lnTo>
                  <a:lnTo>
                    <a:pt x="572178" y="358184"/>
                  </a:lnTo>
                  <a:cubicBezTo>
                    <a:pt x="572254" y="360591"/>
                    <a:pt x="573000" y="363889"/>
                    <a:pt x="572076" y="364603"/>
                  </a:cubicBezTo>
                  <a:cubicBezTo>
                    <a:pt x="570843" y="365556"/>
                    <a:pt x="566473" y="363259"/>
                    <a:pt x="565016" y="361914"/>
                  </a:cubicBezTo>
                  <a:lnTo>
                    <a:pt x="562945" y="356309"/>
                  </a:lnTo>
                  <a:lnTo>
                    <a:pt x="563191" y="354939"/>
                  </a:lnTo>
                  <a:cubicBezTo>
                    <a:pt x="562865" y="352865"/>
                    <a:pt x="561122" y="349955"/>
                    <a:pt x="562214" y="348906"/>
                  </a:cubicBezTo>
                  <a:cubicBezTo>
                    <a:pt x="562942" y="348205"/>
                    <a:pt x="564777" y="347645"/>
                    <a:pt x="566689" y="347456"/>
                  </a:cubicBezTo>
                  <a:close/>
                  <a:moveTo>
                    <a:pt x="567789" y="302804"/>
                  </a:moveTo>
                  <a:cubicBezTo>
                    <a:pt x="569274" y="302985"/>
                    <a:pt x="570731" y="303601"/>
                    <a:pt x="571403" y="304778"/>
                  </a:cubicBezTo>
                  <a:cubicBezTo>
                    <a:pt x="572748" y="307131"/>
                    <a:pt x="572916" y="315757"/>
                    <a:pt x="572076" y="317550"/>
                  </a:cubicBezTo>
                  <a:cubicBezTo>
                    <a:pt x="571235" y="319343"/>
                    <a:pt x="567705" y="317886"/>
                    <a:pt x="566360" y="315533"/>
                  </a:cubicBezTo>
                  <a:cubicBezTo>
                    <a:pt x="565016" y="313180"/>
                    <a:pt x="562439" y="304554"/>
                    <a:pt x="564008" y="303433"/>
                  </a:cubicBezTo>
                  <a:cubicBezTo>
                    <a:pt x="564792" y="302873"/>
                    <a:pt x="566305" y="302622"/>
                    <a:pt x="567789" y="302804"/>
                  </a:cubicBezTo>
                  <a:close/>
                  <a:moveTo>
                    <a:pt x="565352" y="223107"/>
                  </a:moveTo>
                  <a:cubicBezTo>
                    <a:pt x="566977" y="223219"/>
                    <a:pt x="567873" y="223443"/>
                    <a:pt x="568377" y="224788"/>
                  </a:cubicBezTo>
                  <a:cubicBezTo>
                    <a:pt x="568755" y="225796"/>
                    <a:pt x="567558" y="228442"/>
                    <a:pt x="567692" y="230034"/>
                  </a:cubicBezTo>
                  <a:lnTo>
                    <a:pt x="567934" y="230435"/>
                  </a:lnTo>
                  <a:lnTo>
                    <a:pt x="566652" y="230839"/>
                  </a:lnTo>
                  <a:cubicBezTo>
                    <a:pt x="562634" y="231871"/>
                    <a:pt x="558853" y="232280"/>
                    <a:pt x="558853" y="232280"/>
                  </a:cubicBezTo>
                  <a:cubicBezTo>
                    <a:pt x="557004" y="232700"/>
                    <a:pt x="557834" y="231734"/>
                    <a:pt x="557159" y="232075"/>
                  </a:cubicBezTo>
                  <a:lnTo>
                    <a:pt x="555964" y="232863"/>
                  </a:lnTo>
                  <a:lnTo>
                    <a:pt x="555767" y="232234"/>
                  </a:lnTo>
                  <a:cubicBezTo>
                    <a:pt x="554754" y="230764"/>
                    <a:pt x="552621" y="229703"/>
                    <a:pt x="552915" y="228484"/>
                  </a:cubicBezTo>
                  <a:cubicBezTo>
                    <a:pt x="553308" y="226861"/>
                    <a:pt x="556557" y="225012"/>
                    <a:pt x="558630" y="224116"/>
                  </a:cubicBezTo>
                  <a:cubicBezTo>
                    <a:pt x="560702" y="223219"/>
                    <a:pt x="563728" y="222995"/>
                    <a:pt x="565352" y="223107"/>
                  </a:cubicBezTo>
                  <a:close/>
                  <a:moveTo>
                    <a:pt x="550103" y="157107"/>
                  </a:moveTo>
                  <a:cubicBezTo>
                    <a:pt x="546539" y="157443"/>
                    <a:pt x="542746" y="158913"/>
                    <a:pt x="538797" y="159249"/>
                  </a:cubicBezTo>
                  <a:cubicBezTo>
                    <a:pt x="533531" y="159698"/>
                    <a:pt x="526584" y="159529"/>
                    <a:pt x="521990" y="159922"/>
                  </a:cubicBezTo>
                  <a:cubicBezTo>
                    <a:pt x="517395" y="160314"/>
                    <a:pt x="510001" y="160762"/>
                    <a:pt x="508544" y="162947"/>
                  </a:cubicBezTo>
                  <a:cubicBezTo>
                    <a:pt x="507088" y="165131"/>
                    <a:pt x="510729" y="168604"/>
                    <a:pt x="513250" y="173029"/>
                  </a:cubicBezTo>
                  <a:cubicBezTo>
                    <a:pt x="515771" y="177454"/>
                    <a:pt x="519861" y="182944"/>
                    <a:pt x="523671" y="189498"/>
                  </a:cubicBezTo>
                  <a:cubicBezTo>
                    <a:pt x="527481" y="196052"/>
                    <a:pt x="533363" y="206135"/>
                    <a:pt x="536108" y="212352"/>
                  </a:cubicBezTo>
                  <a:cubicBezTo>
                    <a:pt x="538853" y="218570"/>
                    <a:pt x="539077" y="221707"/>
                    <a:pt x="540141" y="226805"/>
                  </a:cubicBezTo>
                  <a:cubicBezTo>
                    <a:pt x="541206" y="231902"/>
                    <a:pt x="540533" y="240248"/>
                    <a:pt x="542494" y="242937"/>
                  </a:cubicBezTo>
                  <a:lnTo>
                    <a:pt x="542965" y="243258"/>
                  </a:lnTo>
                  <a:lnTo>
                    <a:pt x="541709" y="244380"/>
                  </a:lnTo>
                  <a:cubicBezTo>
                    <a:pt x="537675" y="248244"/>
                    <a:pt x="535827" y="253286"/>
                    <a:pt x="531625" y="256143"/>
                  </a:cubicBezTo>
                  <a:cubicBezTo>
                    <a:pt x="527423" y="259000"/>
                    <a:pt x="520869" y="259728"/>
                    <a:pt x="516498" y="261521"/>
                  </a:cubicBezTo>
                  <a:cubicBezTo>
                    <a:pt x="512128" y="263313"/>
                    <a:pt x="508655" y="265889"/>
                    <a:pt x="505406" y="266898"/>
                  </a:cubicBezTo>
                  <a:cubicBezTo>
                    <a:pt x="502157" y="267906"/>
                    <a:pt x="500084" y="266618"/>
                    <a:pt x="497003" y="267570"/>
                  </a:cubicBezTo>
                  <a:cubicBezTo>
                    <a:pt x="493920" y="268522"/>
                    <a:pt x="489943" y="271940"/>
                    <a:pt x="486918" y="272612"/>
                  </a:cubicBezTo>
                  <a:cubicBezTo>
                    <a:pt x="483892" y="273284"/>
                    <a:pt x="481091" y="272556"/>
                    <a:pt x="478851" y="271603"/>
                  </a:cubicBezTo>
                  <a:cubicBezTo>
                    <a:pt x="476610" y="270651"/>
                    <a:pt x="475489" y="267738"/>
                    <a:pt x="473472" y="266898"/>
                  </a:cubicBezTo>
                  <a:cubicBezTo>
                    <a:pt x="471456" y="266057"/>
                    <a:pt x="468037" y="265442"/>
                    <a:pt x="466749" y="266562"/>
                  </a:cubicBezTo>
                  <a:cubicBezTo>
                    <a:pt x="465460" y="267682"/>
                    <a:pt x="465404" y="271435"/>
                    <a:pt x="465740" y="273620"/>
                  </a:cubicBezTo>
                  <a:cubicBezTo>
                    <a:pt x="466077" y="275804"/>
                    <a:pt x="465740" y="276925"/>
                    <a:pt x="469102" y="280342"/>
                  </a:cubicBezTo>
                  <a:cubicBezTo>
                    <a:pt x="472464" y="283759"/>
                    <a:pt x="477562" y="292554"/>
                    <a:pt x="485909" y="294121"/>
                  </a:cubicBezTo>
                  <a:cubicBezTo>
                    <a:pt x="494257" y="295690"/>
                    <a:pt x="510840" y="290425"/>
                    <a:pt x="519187" y="289753"/>
                  </a:cubicBezTo>
                  <a:cubicBezTo>
                    <a:pt x="527535" y="289080"/>
                    <a:pt x="533026" y="288464"/>
                    <a:pt x="535995" y="290089"/>
                  </a:cubicBezTo>
                  <a:cubicBezTo>
                    <a:pt x="538964" y="291713"/>
                    <a:pt x="536219" y="295242"/>
                    <a:pt x="537003" y="299499"/>
                  </a:cubicBezTo>
                  <a:cubicBezTo>
                    <a:pt x="537787" y="303756"/>
                    <a:pt x="540757" y="310254"/>
                    <a:pt x="540701" y="315632"/>
                  </a:cubicBezTo>
                  <a:cubicBezTo>
                    <a:pt x="540645" y="321010"/>
                    <a:pt x="537227" y="325771"/>
                    <a:pt x="536667" y="331764"/>
                  </a:cubicBezTo>
                  <a:cubicBezTo>
                    <a:pt x="536107" y="337758"/>
                    <a:pt x="534538" y="347113"/>
                    <a:pt x="537339" y="351594"/>
                  </a:cubicBezTo>
                  <a:lnTo>
                    <a:pt x="537948" y="352158"/>
                  </a:lnTo>
                  <a:lnTo>
                    <a:pt x="538148" y="353184"/>
                  </a:lnTo>
                  <a:cubicBezTo>
                    <a:pt x="538391" y="354548"/>
                    <a:pt x="538559" y="355935"/>
                    <a:pt x="538461" y="357209"/>
                  </a:cubicBezTo>
                  <a:cubicBezTo>
                    <a:pt x="538069" y="362306"/>
                    <a:pt x="536892" y="370260"/>
                    <a:pt x="536780" y="375694"/>
                  </a:cubicBezTo>
                  <a:cubicBezTo>
                    <a:pt x="536668" y="381128"/>
                    <a:pt x="538573" y="386001"/>
                    <a:pt x="537788" y="389810"/>
                  </a:cubicBezTo>
                  <a:cubicBezTo>
                    <a:pt x="537004" y="393619"/>
                    <a:pt x="533531" y="396140"/>
                    <a:pt x="532074" y="398548"/>
                  </a:cubicBezTo>
                  <a:cubicBezTo>
                    <a:pt x="530618" y="400957"/>
                    <a:pt x="529833" y="401293"/>
                    <a:pt x="529049" y="404263"/>
                  </a:cubicBezTo>
                  <a:cubicBezTo>
                    <a:pt x="528265" y="407231"/>
                    <a:pt x="528489" y="413729"/>
                    <a:pt x="527368" y="416361"/>
                  </a:cubicBezTo>
                  <a:cubicBezTo>
                    <a:pt x="526248" y="418994"/>
                    <a:pt x="524231" y="419218"/>
                    <a:pt x="522326" y="420059"/>
                  </a:cubicBezTo>
                  <a:cubicBezTo>
                    <a:pt x="520422" y="420899"/>
                    <a:pt x="519692" y="420843"/>
                    <a:pt x="515939" y="421403"/>
                  </a:cubicBezTo>
                  <a:cubicBezTo>
                    <a:pt x="512185" y="421964"/>
                    <a:pt x="503166" y="421851"/>
                    <a:pt x="499805" y="423420"/>
                  </a:cubicBezTo>
                  <a:cubicBezTo>
                    <a:pt x="496443" y="424988"/>
                    <a:pt x="495771" y="429357"/>
                    <a:pt x="495771" y="430814"/>
                  </a:cubicBezTo>
                  <a:cubicBezTo>
                    <a:pt x="495771" y="432270"/>
                    <a:pt x="496219" y="432551"/>
                    <a:pt x="499805" y="432158"/>
                  </a:cubicBezTo>
                  <a:cubicBezTo>
                    <a:pt x="503390" y="431766"/>
                    <a:pt x="512634" y="429021"/>
                    <a:pt x="517283" y="428461"/>
                  </a:cubicBezTo>
                  <a:cubicBezTo>
                    <a:pt x="521934" y="427901"/>
                    <a:pt x="525912" y="427901"/>
                    <a:pt x="527704" y="428797"/>
                  </a:cubicBezTo>
                  <a:cubicBezTo>
                    <a:pt x="529497" y="429693"/>
                    <a:pt x="525071" y="432046"/>
                    <a:pt x="528041" y="433838"/>
                  </a:cubicBezTo>
                  <a:lnTo>
                    <a:pt x="530106" y="434752"/>
                  </a:lnTo>
                  <a:lnTo>
                    <a:pt x="525982" y="435739"/>
                  </a:lnTo>
                  <a:cubicBezTo>
                    <a:pt x="523573" y="436272"/>
                    <a:pt x="521682" y="436650"/>
                    <a:pt x="518628" y="437630"/>
                  </a:cubicBezTo>
                  <a:cubicBezTo>
                    <a:pt x="512521" y="439591"/>
                    <a:pt x="506191" y="441888"/>
                    <a:pt x="499805" y="444688"/>
                  </a:cubicBezTo>
                  <a:cubicBezTo>
                    <a:pt x="493417" y="447489"/>
                    <a:pt x="484061" y="453538"/>
                    <a:pt x="480308" y="454435"/>
                  </a:cubicBezTo>
                  <a:cubicBezTo>
                    <a:pt x="476554" y="455331"/>
                    <a:pt x="478067" y="451859"/>
                    <a:pt x="477283" y="450066"/>
                  </a:cubicBezTo>
                  <a:cubicBezTo>
                    <a:pt x="476498" y="448273"/>
                    <a:pt x="476555" y="445360"/>
                    <a:pt x="475602" y="443679"/>
                  </a:cubicBezTo>
                  <a:cubicBezTo>
                    <a:pt x="474650" y="442000"/>
                    <a:pt x="473866" y="441608"/>
                    <a:pt x="471569" y="439983"/>
                  </a:cubicBezTo>
                  <a:cubicBezTo>
                    <a:pt x="469271" y="438358"/>
                    <a:pt x="463781" y="433877"/>
                    <a:pt x="461820" y="433934"/>
                  </a:cubicBezTo>
                  <a:cubicBezTo>
                    <a:pt x="459859" y="433989"/>
                    <a:pt x="460979" y="438134"/>
                    <a:pt x="459803" y="440319"/>
                  </a:cubicBezTo>
                  <a:cubicBezTo>
                    <a:pt x="458627" y="442504"/>
                    <a:pt x="455321" y="443679"/>
                    <a:pt x="454761" y="447041"/>
                  </a:cubicBezTo>
                  <a:cubicBezTo>
                    <a:pt x="454201" y="450402"/>
                    <a:pt x="455377" y="456507"/>
                    <a:pt x="456442" y="460485"/>
                  </a:cubicBezTo>
                  <a:cubicBezTo>
                    <a:pt x="457506" y="464461"/>
                    <a:pt x="458626" y="465974"/>
                    <a:pt x="461147" y="470904"/>
                  </a:cubicBezTo>
                  <a:cubicBezTo>
                    <a:pt x="463668" y="475833"/>
                    <a:pt x="467590" y="483619"/>
                    <a:pt x="471569" y="490060"/>
                  </a:cubicBezTo>
                  <a:cubicBezTo>
                    <a:pt x="475546" y="496503"/>
                    <a:pt x="481260" y="505802"/>
                    <a:pt x="485014" y="509554"/>
                  </a:cubicBezTo>
                  <a:cubicBezTo>
                    <a:pt x="488767" y="513307"/>
                    <a:pt x="491512" y="512579"/>
                    <a:pt x="494089" y="512579"/>
                  </a:cubicBezTo>
                  <a:cubicBezTo>
                    <a:pt x="496667" y="512579"/>
                    <a:pt x="499861" y="511010"/>
                    <a:pt x="500477" y="509554"/>
                  </a:cubicBezTo>
                  <a:cubicBezTo>
                    <a:pt x="501093" y="508098"/>
                    <a:pt x="500869" y="506138"/>
                    <a:pt x="500141" y="503505"/>
                  </a:cubicBezTo>
                  <a:cubicBezTo>
                    <a:pt x="499412" y="500872"/>
                    <a:pt x="498404" y="498408"/>
                    <a:pt x="496107" y="493758"/>
                  </a:cubicBezTo>
                  <a:cubicBezTo>
                    <a:pt x="493809" y="489109"/>
                    <a:pt x="488487" y="480426"/>
                    <a:pt x="486358" y="475609"/>
                  </a:cubicBezTo>
                  <a:cubicBezTo>
                    <a:pt x="484230" y="470792"/>
                    <a:pt x="480532" y="468495"/>
                    <a:pt x="483333" y="464854"/>
                  </a:cubicBezTo>
                  <a:cubicBezTo>
                    <a:pt x="486134" y="461213"/>
                    <a:pt x="496947" y="456956"/>
                    <a:pt x="503166" y="453762"/>
                  </a:cubicBezTo>
                  <a:cubicBezTo>
                    <a:pt x="509384" y="450570"/>
                    <a:pt x="514426" y="447601"/>
                    <a:pt x="520646" y="445696"/>
                  </a:cubicBezTo>
                  <a:cubicBezTo>
                    <a:pt x="526864" y="443791"/>
                    <a:pt x="531962" y="444240"/>
                    <a:pt x="540477" y="442336"/>
                  </a:cubicBezTo>
                  <a:cubicBezTo>
                    <a:pt x="542606" y="441860"/>
                    <a:pt x="545170" y="441243"/>
                    <a:pt x="547931" y="440555"/>
                  </a:cubicBezTo>
                  <a:lnTo>
                    <a:pt x="549109" y="440254"/>
                  </a:lnTo>
                  <a:lnTo>
                    <a:pt x="552180" y="440855"/>
                  </a:lnTo>
                  <a:cubicBezTo>
                    <a:pt x="554190" y="441163"/>
                    <a:pt x="556053" y="441485"/>
                    <a:pt x="557957" y="442241"/>
                  </a:cubicBezTo>
                  <a:cubicBezTo>
                    <a:pt x="561767" y="443753"/>
                    <a:pt x="565016" y="447898"/>
                    <a:pt x="568377" y="448627"/>
                  </a:cubicBezTo>
                  <a:lnTo>
                    <a:pt x="571024" y="448617"/>
                  </a:lnTo>
                  <a:lnTo>
                    <a:pt x="569049" y="450738"/>
                  </a:lnTo>
                  <a:cubicBezTo>
                    <a:pt x="564512" y="453538"/>
                    <a:pt x="551739" y="455779"/>
                    <a:pt x="546193" y="457460"/>
                  </a:cubicBezTo>
                  <a:cubicBezTo>
                    <a:pt x="540645" y="459140"/>
                    <a:pt x="538909" y="460317"/>
                    <a:pt x="535772" y="460821"/>
                  </a:cubicBezTo>
                  <a:cubicBezTo>
                    <a:pt x="532634" y="461325"/>
                    <a:pt x="528881" y="461045"/>
                    <a:pt x="527368" y="460485"/>
                  </a:cubicBezTo>
                  <a:cubicBezTo>
                    <a:pt x="525856" y="459925"/>
                    <a:pt x="527648" y="458356"/>
                    <a:pt x="526696" y="457460"/>
                  </a:cubicBezTo>
                  <a:cubicBezTo>
                    <a:pt x="525744" y="456563"/>
                    <a:pt x="523391" y="455499"/>
                    <a:pt x="521654" y="455107"/>
                  </a:cubicBezTo>
                  <a:cubicBezTo>
                    <a:pt x="519917" y="454715"/>
                    <a:pt x="517395" y="454379"/>
                    <a:pt x="516275" y="455107"/>
                  </a:cubicBezTo>
                  <a:cubicBezTo>
                    <a:pt x="515155" y="455835"/>
                    <a:pt x="516275" y="458524"/>
                    <a:pt x="514930" y="459477"/>
                  </a:cubicBezTo>
                  <a:cubicBezTo>
                    <a:pt x="513586" y="460429"/>
                    <a:pt x="506919" y="459477"/>
                    <a:pt x="506191" y="461157"/>
                  </a:cubicBezTo>
                  <a:cubicBezTo>
                    <a:pt x="505463" y="462837"/>
                    <a:pt x="509216" y="465974"/>
                    <a:pt x="510561" y="469559"/>
                  </a:cubicBezTo>
                  <a:cubicBezTo>
                    <a:pt x="511905" y="473144"/>
                    <a:pt x="512297" y="478242"/>
                    <a:pt x="514258" y="482667"/>
                  </a:cubicBezTo>
                  <a:cubicBezTo>
                    <a:pt x="516219" y="487092"/>
                    <a:pt x="519076" y="492301"/>
                    <a:pt x="522326" y="496111"/>
                  </a:cubicBezTo>
                  <a:cubicBezTo>
                    <a:pt x="525576" y="499919"/>
                    <a:pt x="530113" y="504121"/>
                    <a:pt x="533755" y="505521"/>
                  </a:cubicBezTo>
                  <a:cubicBezTo>
                    <a:pt x="537396" y="506922"/>
                    <a:pt x="541038" y="505746"/>
                    <a:pt x="544175" y="504513"/>
                  </a:cubicBezTo>
                  <a:cubicBezTo>
                    <a:pt x="547313" y="503281"/>
                    <a:pt x="548546" y="499303"/>
                    <a:pt x="552579" y="498128"/>
                  </a:cubicBezTo>
                  <a:cubicBezTo>
                    <a:pt x="556613" y="496951"/>
                    <a:pt x="564176" y="498015"/>
                    <a:pt x="568377" y="497455"/>
                  </a:cubicBezTo>
                  <a:cubicBezTo>
                    <a:pt x="572580" y="496895"/>
                    <a:pt x="574373" y="494654"/>
                    <a:pt x="577790" y="494766"/>
                  </a:cubicBezTo>
                  <a:cubicBezTo>
                    <a:pt x="581207" y="494878"/>
                    <a:pt x="584905" y="498464"/>
                    <a:pt x="588882" y="498128"/>
                  </a:cubicBezTo>
                  <a:cubicBezTo>
                    <a:pt x="592860" y="497791"/>
                    <a:pt x="597511" y="496391"/>
                    <a:pt x="601656" y="492749"/>
                  </a:cubicBezTo>
                  <a:lnTo>
                    <a:pt x="602465" y="491830"/>
                  </a:lnTo>
                  <a:lnTo>
                    <a:pt x="604345" y="492413"/>
                  </a:lnTo>
                  <a:cubicBezTo>
                    <a:pt x="605802" y="493702"/>
                    <a:pt x="603393" y="494486"/>
                    <a:pt x="606698" y="497119"/>
                  </a:cubicBezTo>
                  <a:cubicBezTo>
                    <a:pt x="610003" y="499751"/>
                    <a:pt x="616894" y="506474"/>
                    <a:pt x="624178" y="508211"/>
                  </a:cubicBezTo>
                  <a:cubicBezTo>
                    <a:pt x="631461" y="509946"/>
                    <a:pt x="643057" y="508323"/>
                    <a:pt x="650397" y="507538"/>
                  </a:cubicBezTo>
                  <a:cubicBezTo>
                    <a:pt x="657736" y="506754"/>
                    <a:pt x="662834" y="505690"/>
                    <a:pt x="668212" y="503505"/>
                  </a:cubicBezTo>
                  <a:cubicBezTo>
                    <a:pt x="673591" y="501320"/>
                    <a:pt x="678017" y="497679"/>
                    <a:pt x="682667" y="494430"/>
                  </a:cubicBezTo>
                  <a:cubicBezTo>
                    <a:pt x="687317" y="491181"/>
                    <a:pt x="692583" y="487148"/>
                    <a:pt x="696112" y="484011"/>
                  </a:cubicBezTo>
                  <a:cubicBezTo>
                    <a:pt x="699642" y="480874"/>
                    <a:pt x="701883" y="478858"/>
                    <a:pt x="703844" y="475609"/>
                  </a:cubicBezTo>
                  <a:cubicBezTo>
                    <a:pt x="705805" y="472360"/>
                    <a:pt x="707485" y="468271"/>
                    <a:pt x="707878" y="464517"/>
                  </a:cubicBezTo>
                  <a:cubicBezTo>
                    <a:pt x="708270" y="460765"/>
                    <a:pt x="707373" y="457011"/>
                    <a:pt x="706197" y="453090"/>
                  </a:cubicBezTo>
                  <a:cubicBezTo>
                    <a:pt x="705020" y="449170"/>
                    <a:pt x="703452" y="445640"/>
                    <a:pt x="700819" y="440991"/>
                  </a:cubicBezTo>
                  <a:cubicBezTo>
                    <a:pt x="698186" y="436342"/>
                    <a:pt x="694879" y="429620"/>
                    <a:pt x="690398" y="425194"/>
                  </a:cubicBezTo>
                  <a:cubicBezTo>
                    <a:pt x="685916" y="420769"/>
                    <a:pt x="679586" y="416232"/>
                    <a:pt x="673927" y="414440"/>
                  </a:cubicBezTo>
                  <a:cubicBezTo>
                    <a:pt x="668268" y="412647"/>
                    <a:pt x="665915" y="414720"/>
                    <a:pt x="656448" y="414440"/>
                  </a:cubicBezTo>
                  <a:cubicBezTo>
                    <a:pt x="649347" y="414230"/>
                    <a:pt x="637928" y="413011"/>
                    <a:pt x="627298" y="412699"/>
                  </a:cubicBezTo>
                  <a:cubicBezTo>
                    <a:pt x="623754" y="412595"/>
                    <a:pt x="620297" y="412591"/>
                    <a:pt x="617118" y="412759"/>
                  </a:cubicBezTo>
                  <a:lnTo>
                    <a:pt x="605868" y="413901"/>
                  </a:lnTo>
                  <a:lnTo>
                    <a:pt x="606026" y="412329"/>
                  </a:lnTo>
                  <a:cubicBezTo>
                    <a:pt x="606362" y="408743"/>
                    <a:pt x="606698" y="405607"/>
                    <a:pt x="606698" y="405607"/>
                  </a:cubicBezTo>
                  <a:cubicBezTo>
                    <a:pt x="606978" y="402806"/>
                    <a:pt x="607819" y="398380"/>
                    <a:pt x="607707" y="395524"/>
                  </a:cubicBezTo>
                  <a:cubicBezTo>
                    <a:pt x="607595" y="392667"/>
                    <a:pt x="606138" y="391659"/>
                    <a:pt x="606026" y="388465"/>
                  </a:cubicBezTo>
                  <a:cubicBezTo>
                    <a:pt x="605914" y="385273"/>
                    <a:pt x="606978" y="380735"/>
                    <a:pt x="607034" y="376367"/>
                  </a:cubicBezTo>
                  <a:cubicBezTo>
                    <a:pt x="607090" y="371997"/>
                    <a:pt x="606866" y="366060"/>
                    <a:pt x="606362" y="362250"/>
                  </a:cubicBezTo>
                  <a:cubicBezTo>
                    <a:pt x="605858" y="358442"/>
                    <a:pt x="605746" y="357770"/>
                    <a:pt x="604009" y="353512"/>
                  </a:cubicBezTo>
                  <a:lnTo>
                    <a:pt x="603389" y="351504"/>
                  </a:lnTo>
                  <a:lnTo>
                    <a:pt x="603140" y="349564"/>
                  </a:lnTo>
                  <a:cubicBezTo>
                    <a:pt x="602972" y="348352"/>
                    <a:pt x="602832" y="347015"/>
                    <a:pt x="602888" y="345544"/>
                  </a:cubicBezTo>
                  <a:cubicBezTo>
                    <a:pt x="603112" y="339663"/>
                    <a:pt x="602552" y="328740"/>
                    <a:pt x="602215" y="322017"/>
                  </a:cubicBezTo>
                  <a:cubicBezTo>
                    <a:pt x="601879" y="315295"/>
                    <a:pt x="601655" y="309862"/>
                    <a:pt x="600871" y="305213"/>
                  </a:cubicBezTo>
                  <a:cubicBezTo>
                    <a:pt x="600087" y="300564"/>
                    <a:pt x="598126" y="297987"/>
                    <a:pt x="597510" y="294121"/>
                  </a:cubicBezTo>
                  <a:cubicBezTo>
                    <a:pt x="596893" y="290257"/>
                    <a:pt x="597790" y="284935"/>
                    <a:pt x="597174" y="282023"/>
                  </a:cubicBezTo>
                  <a:cubicBezTo>
                    <a:pt x="596557" y="279109"/>
                    <a:pt x="594204" y="278941"/>
                    <a:pt x="593811" y="276645"/>
                  </a:cubicBezTo>
                  <a:cubicBezTo>
                    <a:pt x="593419" y="274349"/>
                    <a:pt x="592299" y="271211"/>
                    <a:pt x="594820" y="268242"/>
                  </a:cubicBezTo>
                  <a:cubicBezTo>
                    <a:pt x="597342" y="265274"/>
                    <a:pt x="604064" y="262249"/>
                    <a:pt x="608938" y="258831"/>
                  </a:cubicBezTo>
                  <a:cubicBezTo>
                    <a:pt x="613812" y="255415"/>
                    <a:pt x="620535" y="251157"/>
                    <a:pt x="624065" y="247740"/>
                  </a:cubicBezTo>
                  <a:cubicBezTo>
                    <a:pt x="627594" y="244324"/>
                    <a:pt x="630059" y="241915"/>
                    <a:pt x="630115" y="238330"/>
                  </a:cubicBezTo>
                  <a:cubicBezTo>
                    <a:pt x="630171" y="234745"/>
                    <a:pt x="627034" y="229479"/>
                    <a:pt x="624401" y="226231"/>
                  </a:cubicBezTo>
                  <a:cubicBezTo>
                    <a:pt x="621768" y="222982"/>
                    <a:pt x="617397" y="221021"/>
                    <a:pt x="614316" y="218837"/>
                  </a:cubicBezTo>
                  <a:cubicBezTo>
                    <a:pt x="611235" y="216652"/>
                    <a:pt x="608490" y="213683"/>
                    <a:pt x="605913" y="213123"/>
                  </a:cubicBezTo>
                  <a:cubicBezTo>
                    <a:pt x="603336" y="212563"/>
                    <a:pt x="601655" y="214243"/>
                    <a:pt x="598854" y="215476"/>
                  </a:cubicBezTo>
                  <a:cubicBezTo>
                    <a:pt x="596753" y="216400"/>
                    <a:pt x="592320" y="218774"/>
                    <a:pt x="590235" y="219902"/>
                  </a:cubicBezTo>
                  <a:lnTo>
                    <a:pt x="589393" y="220360"/>
                  </a:lnTo>
                  <a:lnTo>
                    <a:pt x="589345" y="220019"/>
                  </a:lnTo>
                  <a:cubicBezTo>
                    <a:pt x="589064" y="219326"/>
                    <a:pt x="588518" y="218711"/>
                    <a:pt x="588210" y="218066"/>
                  </a:cubicBezTo>
                  <a:cubicBezTo>
                    <a:pt x="587594" y="216778"/>
                    <a:pt x="584737" y="215994"/>
                    <a:pt x="585185" y="214705"/>
                  </a:cubicBezTo>
                  <a:cubicBezTo>
                    <a:pt x="585633" y="213416"/>
                    <a:pt x="588602" y="212744"/>
                    <a:pt x="590899" y="210335"/>
                  </a:cubicBezTo>
                  <a:cubicBezTo>
                    <a:pt x="593196" y="207927"/>
                    <a:pt x="597959" y="204454"/>
                    <a:pt x="598967" y="200253"/>
                  </a:cubicBezTo>
                  <a:cubicBezTo>
                    <a:pt x="599976" y="196052"/>
                    <a:pt x="598407" y="188938"/>
                    <a:pt x="596951" y="185129"/>
                  </a:cubicBezTo>
                  <a:cubicBezTo>
                    <a:pt x="595493" y="181320"/>
                    <a:pt x="593196" y="179863"/>
                    <a:pt x="590227" y="177398"/>
                  </a:cubicBezTo>
                  <a:cubicBezTo>
                    <a:pt x="587258" y="174934"/>
                    <a:pt x="583168" y="172469"/>
                    <a:pt x="579135" y="170341"/>
                  </a:cubicBezTo>
                  <a:cubicBezTo>
                    <a:pt x="575101" y="168212"/>
                    <a:pt x="570283" y="166811"/>
                    <a:pt x="566024" y="164626"/>
                  </a:cubicBezTo>
                  <a:cubicBezTo>
                    <a:pt x="561767" y="162443"/>
                    <a:pt x="558125" y="158129"/>
                    <a:pt x="553588" y="157233"/>
                  </a:cubicBezTo>
                  <a:cubicBezTo>
                    <a:pt x="552453" y="157009"/>
                    <a:pt x="551291" y="156994"/>
                    <a:pt x="550103" y="157107"/>
                  </a:cubicBezTo>
                  <a:close/>
                  <a:moveTo>
                    <a:pt x="0" y="0"/>
                  </a:moveTo>
                  <a:lnTo>
                    <a:pt x="839788" y="0"/>
                  </a:lnTo>
                  <a:lnTo>
                    <a:pt x="839788" y="1212850"/>
                  </a:lnTo>
                  <a:lnTo>
                    <a:pt x="0" y="12128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373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568" y="189436"/>
            <a:ext cx="11521280" cy="2848198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900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萃取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和分液：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适用条件：分离互不相溶的两种液体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说明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溶质在萃取剂中的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溶解度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两种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液体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        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溶质和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萃取剂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       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分液时下层液体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从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  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 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流出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，上层液体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从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倒出。</a:t>
            </a:r>
            <a:endParaRPr lang="zh-CN" altLang="zh-CN" sz="1100" kern="100" dirty="0">
              <a:latin typeface="宋体"/>
              <a:cs typeface="Courier New"/>
            </a:endParaRPr>
          </a:p>
        </p:txBody>
      </p:sp>
      <p:pic>
        <p:nvPicPr>
          <p:cNvPr id="230403" name="Picture 3" descr="\\李笑影\e\人教版化学\HX709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546" y="3465914"/>
            <a:ext cx="2387300" cy="302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5712278" y="909515"/>
            <a:ext cx="556494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大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543478" y="924259"/>
            <a:ext cx="1672184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互不相溶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05132" y="1570287"/>
            <a:ext cx="1300287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不反应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08611" y="2206349"/>
            <a:ext cx="928391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下口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679385" y="2186494"/>
            <a:ext cx="928391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上口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2" descr="pic_2216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365" y="3141764"/>
            <a:ext cx="1887548" cy="325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 descr="pic_2216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879" y="2997745"/>
            <a:ext cx="2448328" cy="3598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 descr="pic_2216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726" y="2997745"/>
            <a:ext cx="2434808" cy="3581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/>
        </p:nvSpPr>
        <p:spPr>
          <a:xfrm>
            <a:off x="-12773" y="4694075"/>
            <a:ext cx="1672184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加萃取剂</a:t>
            </a:r>
            <a:endParaRPr lang="zh-CN" altLang="en-US" sz="2900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1595485" y="4869743"/>
            <a:ext cx="395267" cy="26161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3210364" y="4863530"/>
            <a:ext cx="395267" cy="26161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6167217" y="4797946"/>
            <a:ext cx="395267" cy="26161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630712" y="6146935"/>
            <a:ext cx="2044081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振荡、放气</a:t>
            </a:r>
            <a:endParaRPr lang="zh-CN" altLang="en-US" sz="2900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708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30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4" grpId="0"/>
      <p:bldP spid="15" grpId="0"/>
      <p:bldP spid="2" grpId="0" animBg="1"/>
      <p:bldP spid="16" grpId="0" animBg="1"/>
      <p:bldP spid="17" grpId="0" animBg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2008" y="-48676"/>
            <a:ext cx="11999862" cy="111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06" tIns="45703" rIns="91406" bIns="45703" numCol="1" anchor="ctr" anchorCtr="0" compatLnSpc="1">
            <a:prstTxWarp prst="textNoShape">
              <a:avLst/>
            </a:prstTxWarp>
            <a:spAutoFit/>
          </a:bodyPr>
          <a:lstStyle/>
          <a:p>
            <a:pPr defTabSz="914282"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9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9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2.(2014</a:t>
            </a:r>
            <a:r>
              <a:rPr lang="zh-CN" altLang="en-US" sz="29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年全国</a:t>
            </a:r>
            <a:r>
              <a:rPr lang="en-US" altLang="zh-CN" sz="29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Ⅰ</a:t>
            </a:r>
            <a:r>
              <a:rPr lang="zh-CN" altLang="en-US" sz="29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卷</a:t>
            </a:r>
            <a:r>
              <a:rPr lang="en-US" altLang="zh-CN" sz="29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)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乙酸异戊酯是组成蜜蜂信息素的成分之一，具有香蕉的香味，实验室制备乙酸异戊酯的反应、装置示意图和有关数据如下：</a:t>
            </a:r>
          </a:p>
        </p:txBody>
      </p:sp>
      <p:sp>
        <p:nvSpPr>
          <p:cNvPr id="3" name="矩形 2"/>
          <p:cNvSpPr/>
          <p:nvPr/>
        </p:nvSpPr>
        <p:spPr>
          <a:xfrm>
            <a:off x="216026" y="3551159"/>
            <a:ext cx="11711831" cy="3463894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 defTabSz="914282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实验步骤：</a:t>
            </a:r>
            <a:b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</a:b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在A中加入4.4 g的异戊醇、6.0 g的乙酸、数滴浓硫酸和2～3片碎瓷片。开始缓慢加热A，回流50min。反应液冷至室温后倒入分液漏斗中，分别用少量水、饱和碳酸氢钠溶液和水洗涤；分出的产物加入少量无水MgSO</a:t>
            </a:r>
            <a:r>
              <a:rPr lang="zh-CN" altLang="zh-CN" b="1" baseline="-30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固体，静置片刻，过滤除去MgSO</a:t>
            </a:r>
            <a:r>
              <a:rPr lang="zh-CN" altLang="zh-CN" b="1" baseline="-30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固体，进行蒸馏纯化，收集140～143 ℃馏分，得乙酸异戊酯3.9 g。</a:t>
            </a:r>
            <a:b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</a:b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回答下列问题：</a:t>
            </a:r>
            <a:b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</a:b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(1)仪器B的名称是</a:t>
            </a:r>
            <a:r>
              <a:rPr lang="zh-CN" altLang="zh-CN" b="1" u="sng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                         </a:t>
            </a:r>
            <a:r>
              <a:rPr lang="zh-CN" altLang="zh-CN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/>
            </a:r>
            <a:b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</a:b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(2)在洗涤操作中，第一次水洗的主要目的是</a:t>
            </a:r>
            <a:r>
              <a:rPr lang="zh-CN" altLang="zh-CN" b="1" u="sng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             </a:t>
            </a:r>
            <a:r>
              <a:rPr lang="zh-CN" altLang="zh-CN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第二次水洗的主要目的</a:t>
            </a:r>
            <a:r>
              <a:rPr lang="zh-CN" altLang="zh-CN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是</a:t>
            </a:r>
            <a:r>
              <a:rPr lang="zh-CN" altLang="zh-CN" b="1" u="sng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         </a:t>
            </a:r>
            <a:r>
              <a:rPr lang="zh-CN" altLang="zh-CN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。</a:t>
            </a:r>
            <a:endParaRPr lang="zh-CN" altLang="zh-CN" b="1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854846" y="1053530"/>
            <a:ext cx="7056784" cy="2881756"/>
            <a:chOff x="2638822" y="1053530"/>
            <a:chExt cx="7056784" cy="2881756"/>
          </a:xfrm>
        </p:grpSpPr>
        <p:pic>
          <p:nvPicPr>
            <p:cNvPr id="231426" name="Picture 2" descr="http://img2.7wenta.com/upload/wti/20141125/14168932294641573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8822" y="1053530"/>
              <a:ext cx="7056784" cy="2881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8759502" y="1053530"/>
              <a:ext cx="936104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697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6025" y="3091749"/>
            <a:ext cx="11711831" cy="3463894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 defTabSz="914282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实验步骤：</a:t>
            </a:r>
            <a:b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</a:b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在A中加入4.4 g的异戊醇、6.0 g的乙酸、数滴浓硫酸和2～3片碎瓷片。开始缓慢加热A，回流50min。反应液冷至室温后倒入分液漏斗中，分别用少量水、饱和碳酸氢钠溶液和水洗涤；分出的产物加入少量无</a:t>
            </a:r>
            <a:r>
              <a:rPr lang="zh-CN" altLang="zh-CN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水</a:t>
            </a:r>
            <a:r>
              <a:rPr lang="en-US" altLang="zh-CN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CaCl</a:t>
            </a:r>
            <a:r>
              <a:rPr lang="en-US" altLang="zh-CN" b="1" baseline="-25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固体</a:t>
            </a: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，静置片刻，过滤</a:t>
            </a:r>
            <a:r>
              <a:rPr lang="zh-CN" altLang="zh-CN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除去</a:t>
            </a:r>
            <a:r>
              <a:rPr lang="en-US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CaCl</a:t>
            </a:r>
            <a:r>
              <a:rPr lang="en-US" altLang="zh-CN" b="1" baseline="-25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固体，</a:t>
            </a:r>
            <a:r>
              <a:rPr lang="en-US" altLang="zh-CN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进行</a:t>
            </a: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蒸馏纯化，收集140～143 ℃馏分，得乙酸异戊酯3.9 g。</a:t>
            </a:r>
            <a:b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</a:b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回答下列问题：</a:t>
            </a:r>
            <a:b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</a:b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(1)仪器B的名称是</a:t>
            </a:r>
            <a:r>
              <a:rPr lang="zh-CN" altLang="zh-CN" b="1" u="sng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                         </a:t>
            </a:r>
            <a:r>
              <a:rPr lang="zh-CN" altLang="zh-CN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/>
            </a:r>
            <a:b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</a:b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(2)在洗涤操作中，第一次水洗的主要目的是</a:t>
            </a:r>
            <a:r>
              <a:rPr lang="zh-CN" altLang="zh-CN" b="1" u="sng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             </a:t>
            </a:r>
            <a:r>
              <a:rPr lang="zh-CN" altLang="zh-CN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第二次水洗的主要目的</a:t>
            </a:r>
            <a:r>
              <a:rPr lang="zh-CN" altLang="zh-CN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是</a:t>
            </a:r>
            <a:r>
              <a:rPr lang="zh-CN" altLang="zh-CN" b="1" u="sng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         </a:t>
            </a:r>
            <a:r>
              <a:rPr lang="zh-CN" altLang="zh-CN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。</a:t>
            </a:r>
            <a:endParaRPr lang="zh-CN" altLang="zh-CN" b="1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710830" y="189434"/>
            <a:ext cx="7934926" cy="3240360"/>
            <a:chOff x="2638822" y="1053530"/>
            <a:chExt cx="7056784" cy="2881756"/>
          </a:xfrm>
        </p:grpSpPr>
        <p:pic>
          <p:nvPicPr>
            <p:cNvPr id="231426" name="Picture 2" descr="http://img2.7wenta.com/upload/wti/20141125/14168932294641573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8822" y="1053530"/>
              <a:ext cx="7056784" cy="2881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8759502" y="1053530"/>
              <a:ext cx="936104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607376" y="4365898"/>
            <a:ext cx="396044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16023" y="4747372"/>
            <a:ext cx="163071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615488" y="4762974"/>
            <a:ext cx="302433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37160" y="5183386"/>
            <a:ext cx="225764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endCxn id="22" idx="4"/>
          </p:cNvCxnSpPr>
          <p:nvPr/>
        </p:nvCxnSpPr>
        <p:spPr>
          <a:xfrm rot="16200000" flipV="1">
            <a:off x="10673056" y="3255114"/>
            <a:ext cx="1357473" cy="576064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9983639" y="2061644"/>
            <a:ext cx="2170694" cy="802767"/>
            <a:chOff x="2915026" y="5471343"/>
            <a:chExt cx="3256040" cy="1054795"/>
          </a:xfrm>
        </p:grpSpPr>
        <p:sp>
          <p:nvSpPr>
            <p:cNvPr id="22" name="椭圆 21"/>
            <p:cNvSpPr/>
            <p:nvPr/>
          </p:nvSpPr>
          <p:spPr>
            <a:xfrm>
              <a:off x="2915026" y="5471343"/>
              <a:ext cx="3240360" cy="10547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3104843" y="5660573"/>
              <a:ext cx="3066223" cy="707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900" b="1" kern="100" dirty="0">
                  <a:solidFill>
                    <a:srgbClr val="FF0000"/>
                  </a:solidFill>
                  <a:latin typeface="Times New Roman"/>
                  <a:ea typeface="华文细黑"/>
                  <a:cs typeface="Times New Roman"/>
                </a:rPr>
                <a:t>萃取、分液</a:t>
              </a:r>
              <a:endParaRPr lang="zh-CN" altLang="en-US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695606" y="4869956"/>
            <a:ext cx="1656184" cy="720080"/>
            <a:chOff x="3385840" y="5471343"/>
            <a:chExt cx="2769546" cy="1054795"/>
          </a:xfrm>
        </p:grpSpPr>
        <p:sp>
          <p:nvSpPr>
            <p:cNvPr id="25" name="椭圆 24"/>
            <p:cNvSpPr/>
            <p:nvPr/>
          </p:nvSpPr>
          <p:spPr>
            <a:xfrm>
              <a:off x="3385840" y="5471343"/>
              <a:ext cx="2769546" cy="10547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3987915" y="5627696"/>
              <a:ext cx="1552611" cy="7889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900" b="1" kern="100" dirty="0">
                  <a:solidFill>
                    <a:srgbClr val="FF0000"/>
                  </a:solidFill>
                  <a:latin typeface="Times New Roman"/>
                  <a:ea typeface="华文细黑"/>
                  <a:cs typeface="Times New Roman"/>
                </a:rPr>
                <a:t>过滤</a:t>
              </a:r>
              <a:endParaRPr lang="zh-CN" altLang="en-US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998862" y="5138822"/>
            <a:ext cx="2160240" cy="669394"/>
            <a:chOff x="2915026" y="5471343"/>
            <a:chExt cx="3240360" cy="1054795"/>
          </a:xfrm>
        </p:grpSpPr>
        <p:sp>
          <p:nvSpPr>
            <p:cNvPr id="28" name="椭圆 27"/>
            <p:cNvSpPr/>
            <p:nvPr/>
          </p:nvSpPr>
          <p:spPr>
            <a:xfrm>
              <a:off x="2915026" y="5471343"/>
              <a:ext cx="3240360" cy="10547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3239062" y="5608321"/>
              <a:ext cx="2662268" cy="8487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900" b="1" kern="100" dirty="0">
                  <a:solidFill>
                    <a:srgbClr val="FF0000"/>
                  </a:solidFill>
                  <a:latin typeface="Times New Roman"/>
                  <a:ea typeface="华文细黑"/>
                  <a:cs typeface="Times New Roman"/>
                </a:rPr>
                <a:t>蒸馏</a:t>
              </a:r>
              <a:r>
                <a:rPr lang="en-US" altLang="zh-CN" sz="2900" b="1" kern="100" dirty="0">
                  <a:solidFill>
                    <a:srgbClr val="FF0000"/>
                  </a:solidFill>
                  <a:latin typeface="Times New Roman"/>
                  <a:ea typeface="华文细黑"/>
                  <a:cs typeface="Times New Roman"/>
                </a:rPr>
                <a:t>/</a:t>
              </a:r>
              <a:r>
                <a:rPr lang="zh-CN" altLang="en-US" sz="2900" b="1" kern="100" dirty="0">
                  <a:solidFill>
                    <a:srgbClr val="FF0000"/>
                  </a:solidFill>
                  <a:latin typeface="Times New Roman"/>
                  <a:ea typeface="华文细黑"/>
                  <a:cs typeface="Times New Roman"/>
                </a:rPr>
                <a:t>分馏</a:t>
              </a:r>
            </a:p>
          </p:txBody>
        </p:sp>
      </p:grpSp>
      <p:cxnSp>
        <p:nvCxnSpPr>
          <p:cNvPr id="30" name="曲线连接符 29"/>
          <p:cNvCxnSpPr/>
          <p:nvPr/>
        </p:nvCxnSpPr>
        <p:spPr>
          <a:xfrm>
            <a:off x="2350790" y="5260660"/>
            <a:ext cx="648072" cy="318697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曲线连接符 31"/>
          <p:cNvCxnSpPr/>
          <p:nvPr/>
        </p:nvCxnSpPr>
        <p:spPr>
          <a:xfrm rot="5400000">
            <a:off x="11310449" y="4841990"/>
            <a:ext cx="423989" cy="234761"/>
          </a:xfrm>
          <a:prstGeom prst="curvedConnector3">
            <a:avLst>
              <a:gd name="adj1" fmla="val 32027"/>
            </a:avLst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310763" y="5551910"/>
            <a:ext cx="3262363" cy="461631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洗掉大部分硫酸和醋酸</a:t>
            </a:r>
          </a:p>
        </p:txBody>
      </p:sp>
      <p:sp>
        <p:nvSpPr>
          <p:cNvPr id="31" name="矩形 30"/>
          <p:cNvSpPr/>
          <p:nvPr/>
        </p:nvSpPr>
        <p:spPr>
          <a:xfrm>
            <a:off x="9623599" y="5590035"/>
            <a:ext cx="2646810" cy="461631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洗</a:t>
            </a:r>
            <a:r>
              <a:rPr lang="zh-CN" altLang="en-US" dirty="0" smtClean="0">
                <a:solidFill>
                  <a:srgbClr val="FF0000"/>
                </a:solidFill>
              </a:rPr>
              <a:t>出饱和碳酸氢钠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6982" y="189434"/>
            <a:ext cx="2851994" cy="2308290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改进</a:t>
            </a:r>
            <a:r>
              <a:rPr lang="zh-CN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：</a:t>
            </a:r>
            <a:r>
              <a:rPr lang="en-US" altLang="zh-CN" dirty="0" smtClean="0">
                <a:solidFill>
                  <a:srgbClr val="FF0000"/>
                </a:solidFill>
                <a:sym typeface="Wingdings" panose="05000000000000000000" pitchFamily="2" charset="2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第一步水洗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改用饱和</a:t>
            </a:r>
            <a:r>
              <a:rPr lang="en-US" altLang="zh-CN" dirty="0" err="1" smtClean="0">
                <a:solidFill>
                  <a:srgbClr val="FF0000"/>
                </a:solidFill>
              </a:rPr>
              <a:t>NaCl</a:t>
            </a:r>
            <a:r>
              <a:rPr lang="zh-CN" altLang="en-US" dirty="0" smtClean="0">
                <a:solidFill>
                  <a:srgbClr val="FF0000"/>
                </a:solidFill>
              </a:rPr>
              <a:t>溶液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降低酯的溶解度，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减少产物损失。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8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566" y="189436"/>
            <a:ext cx="11665296" cy="2848198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900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蒸馏</a:t>
            </a: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/</a:t>
            </a:r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分馏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适用条件：分离沸点相差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较大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(&gt;30</a:t>
            </a:r>
            <a:r>
              <a:rPr lang="en-US" altLang="zh-CN" sz="2900" kern="100" baseline="30000" dirty="0">
                <a:latin typeface="Times New Roman"/>
                <a:ea typeface="华文细黑"/>
                <a:cs typeface="Times New Roman"/>
              </a:rPr>
              <a:t>o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C)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互溶液体混合物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900" kern="100" dirty="0">
                <a:latin typeface="Times New Roman"/>
                <a:ea typeface="华文细黑"/>
                <a:cs typeface="Times New Roman"/>
              </a:rPr>
              <a:t>注意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温度计的水银球放在蒸馏烧瓶的支管口处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900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蒸馏烧瓶内要加沸石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900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冷凝管水流方向应为</a:t>
            </a:r>
            <a:r>
              <a:rPr lang="en-US" altLang="zh-CN" sz="2900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逆流</a:t>
            </a:r>
            <a:r>
              <a:rPr lang="en-US" altLang="zh-CN" sz="2900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900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519142" y="1701604"/>
            <a:ext cx="6408712" cy="4948068"/>
            <a:chOff x="5519142" y="1701602"/>
            <a:chExt cx="6408712" cy="4948068"/>
          </a:xfrm>
        </p:grpSpPr>
        <p:pic>
          <p:nvPicPr>
            <p:cNvPr id="230402" name="Picture 2" descr="\\李笑影\e\人教版化学\HX708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142" y="1701602"/>
              <a:ext cx="6408712" cy="4948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组合 3"/>
            <p:cNvGrpSpPr/>
            <p:nvPr/>
          </p:nvGrpSpPr>
          <p:grpSpPr>
            <a:xfrm>
              <a:off x="6383238" y="4509914"/>
              <a:ext cx="792088" cy="360040"/>
              <a:chOff x="6383238" y="4509914"/>
              <a:chExt cx="792088" cy="36004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6383238" y="4509914"/>
                <a:ext cx="216024" cy="28803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99262" y="4581922"/>
                <a:ext cx="216024" cy="28803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959302" y="4581922"/>
                <a:ext cx="216024" cy="28803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743278" y="4581922"/>
                <a:ext cx="216024" cy="28803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" name="椭圆 7"/>
          <p:cNvSpPr/>
          <p:nvPr/>
        </p:nvSpPr>
        <p:spPr>
          <a:xfrm>
            <a:off x="6311233" y="2709714"/>
            <a:ext cx="936103" cy="864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975528" y="3861842"/>
            <a:ext cx="936103" cy="15121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830469" y="2349674"/>
            <a:ext cx="1361081" cy="11534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6311233" y="4293890"/>
            <a:ext cx="936103" cy="864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299561" y="2997748"/>
            <a:ext cx="2628293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r>
              <a:rPr lang="zh-CN" altLang="en-US" sz="3600" b="1" dirty="0">
                <a:solidFill>
                  <a:srgbClr val="FF0000"/>
                </a:solidFill>
              </a:rPr>
              <a:t>直形冷凝管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69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26" name="Picture 2" descr="\\李笑影\e\人教版化学\HX710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267" y="45418"/>
            <a:ext cx="2196723" cy="3261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357716" y="1125539"/>
            <a:ext cx="9190806" cy="4778197"/>
          </a:xfrm>
          <a:prstGeom prst="rect">
            <a:avLst/>
          </a:prstGeom>
        </p:spPr>
        <p:txBody>
          <a:bodyPr lIns="91406" tIns="45703" rIns="91406" bIns="45703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900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升华：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适用条件：除去不挥发性杂质或分离不同挥发程度的固体混合物。说明：利用物质升华的性质进行分离，属于物理变化。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endParaRPr lang="en-US" altLang="zh-CN" sz="2900" kern="100" dirty="0">
              <a:latin typeface="宋体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900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⑥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洗气：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适用条件：除去气体中的杂质气体。说明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____</a:t>
            </a:r>
          </a:p>
          <a:p>
            <a:pPr algn="just">
              <a:lnSpc>
                <a:spcPct val="150000"/>
              </a:lnSpc>
            </a:pP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进气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 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出气。</a:t>
            </a:r>
            <a:endParaRPr lang="zh-CN" altLang="zh-CN" sz="2900" kern="100" dirty="0">
              <a:latin typeface="宋体"/>
              <a:cs typeface="Courier New"/>
            </a:endParaRPr>
          </a:p>
        </p:txBody>
      </p:sp>
      <p:pic>
        <p:nvPicPr>
          <p:cNvPr id="231427" name="Picture 3" descr="\\李笑影\e\人教版化学\HX71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45" y="3624753"/>
            <a:ext cx="1476996" cy="2345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8494623" y="3788407"/>
            <a:ext cx="928391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长管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01495" y="4416160"/>
            <a:ext cx="928391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短管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63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3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50" y="2461912"/>
            <a:ext cx="11821120" cy="1200294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）“除杂”时，先加入适量石灰乳过滤除去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Mg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，再通入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并用少量氨水调节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过滤除去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，“废渣”的主要成分为 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           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  </a:t>
            </a:r>
            <a:r>
              <a:rPr lang="zh-CN" alt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-230813"/>
            <a:ext cx="184662" cy="461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06" tIns="45703" rIns="91406" bIns="45703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-241496" y="3285780"/>
            <a:ext cx="6912768" cy="3831449"/>
            <a:chOff x="-169490" y="3645818"/>
            <a:chExt cx="5904656" cy="3366009"/>
          </a:xfrm>
        </p:grpSpPr>
        <p:graphicFrame>
          <p:nvGraphicFramePr>
            <p:cNvPr id="5" name="对象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79965343"/>
                </p:ext>
              </p:extLst>
            </p:nvPr>
          </p:nvGraphicFramePr>
          <p:xfrm>
            <a:off x="-169490" y="3645818"/>
            <a:ext cx="4799062" cy="33660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477" r:id="rId3" imgW="4389120" imgH="3073603" progId="Origin50.Graph">
                    <p:embed/>
                  </p:oleObj>
                </mc:Choice>
                <mc:Fallback>
                  <p:oleObj r:id="rId3" imgW="4389120" imgH="3073603" progId="Origin50.Grap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69490" y="3645818"/>
                          <a:ext cx="4799062" cy="336600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3776031" y="4149874"/>
              <a:ext cx="1959135" cy="4320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 defTabSz="91428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NH</a:t>
              </a:r>
              <a:r>
                <a:rPr kumimoji="0" lang="en-US" altLang="zh-CN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4</a:t>
              </a: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HCO</a:t>
              </a:r>
              <a:r>
                <a:rPr kumimoji="0" lang="en-US" altLang="zh-CN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3</a:t>
              </a:r>
              <a:endParaRPr lang="zh-CN" altLang="zh-CN" sz="4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3747970" y="4711424"/>
              <a:ext cx="1743111" cy="4320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 defTabSz="91428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NH</a:t>
              </a:r>
              <a:r>
                <a:rPr kumimoji="0" lang="en-US" altLang="zh-CN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4</a:t>
              </a: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Cl</a:t>
              </a:r>
              <a:endParaRPr lang="zh-CN" altLang="zh-CN" sz="4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3747971" y="5244508"/>
              <a:ext cx="1036656" cy="4320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 defTabSz="91428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NaCl</a:t>
              </a:r>
              <a:endParaRPr lang="zh-CN" altLang="zh-CN" sz="4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3747971" y="5763078"/>
              <a:ext cx="1584176" cy="4320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 defTabSz="91428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NaHCO</a:t>
              </a:r>
              <a:r>
                <a:rPr kumimoji="0" lang="en-US" altLang="zh-CN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3</a:t>
              </a:r>
              <a:endParaRPr lang="zh-CN" altLang="zh-CN" sz="4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3" t="6076" r="1774" b="4513"/>
          <a:stretch/>
        </p:blipFill>
        <p:spPr>
          <a:xfrm>
            <a:off x="694607" y="32654"/>
            <a:ext cx="10858765" cy="247831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421686" y="4581922"/>
            <a:ext cx="6650185" cy="1754292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）“滤渣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1”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的化学式为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      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b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）在“滤液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1”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中加入盐酸的目的是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。“滤渣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2”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的化学式为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       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3" name="矩形 12"/>
          <p:cNvSpPr/>
          <p:nvPr/>
        </p:nvSpPr>
        <p:spPr>
          <a:xfrm>
            <a:off x="5860792" y="2978583"/>
            <a:ext cx="1668978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Mg(OH)</a:t>
            </a:r>
            <a:r>
              <a:rPr lang="en-US" altLang="zh-CN" sz="29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endParaRPr lang="zh-CN" altLang="en-US" sz="2900" b="1" kern="100" baseline="-250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628909" y="2978583"/>
            <a:ext cx="1321127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CaCO</a:t>
            </a:r>
            <a:r>
              <a:rPr lang="en-US" altLang="zh-CN" sz="29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endParaRPr lang="zh-CN" altLang="en-US" sz="2900" b="1" kern="100" baseline="-250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270268" y="4520735"/>
            <a:ext cx="1609667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NaHCO</a:t>
            </a:r>
            <a:r>
              <a:rPr lang="en-US" altLang="zh-CN" sz="29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endParaRPr lang="zh-CN" altLang="en-US" sz="2900" b="1" kern="100" baseline="-250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628908" y="5662043"/>
            <a:ext cx="1011747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en-US" altLang="zh-CN" sz="2900" b="1" kern="100" dirty="0" err="1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NaCl</a:t>
            </a:r>
            <a:endParaRPr lang="zh-CN" altLang="en-US" sz="2900" b="1" kern="100" baseline="-250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318278" y="5159375"/>
            <a:ext cx="2091477" cy="830962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r>
              <a:rPr lang="zh-CN" altLang="en-US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将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NH</a:t>
            </a:r>
            <a:r>
              <a:rPr lang="en-US" altLang="zh-CN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HCO</a:t>
            </a:r>
            <a:r>
              <a:rPr lang="en-US" altLang="zh-CN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zh-CN" altLang="en-US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转化为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NH</a:t>
            </a:r>
            <a:r>
              <a:rPr lang="en-US" altLang="zh-CN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Cl</a:t>
            </a:r>
            <a:endParaRPr lang="zh-CN" altLang="en-US" b="1" kern="100" baseline="-250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313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7718" y="111164"/>
            <a:ext cx="11138090" cy="1431127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9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⑦</a:t>
            </a:r>
            <a:r>
              <a:rPr lang="zh-CN" altLang="en-US" sz="29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渗析</a:t>
            </a:r>
            <a:r>
              <a:rPr lang="zh-CN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适用条件：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除去</a:t>
            </a:r>
            <a:r>
              <a:rPr lang="zh-CN" altLang="en-US" sz="2900" kern="100" dirty="0">
                <a:latin typeface="Times New Roman"/>
                <a:ea typeface="华文细黑"/>
                <a:cs typeface="Times New Roman"/>
              </a:rPr>
              <a:t>胶体当中的离子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说明：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利用</a:t>
            </a:r>
            <a:r>
              <a:rPr lang="zh-CN" altLang="en-US" sz="2900" kern="100" dirty="0">
                <a:latin typeface="Times New Roman"/>
                <a:ea typeface="华文细黑"/>
                <a:cs typeface="Times New Roman"/>
              </a:rPr>
              <a:t>胶体粒子无法通过半透膜来实现分离，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属于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物理变化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（一般用于胶体的纯化）</a:t>
            </a:r>
            <a:endParaRPr lang="zh-CN" altLang="zh-CN" sz="2900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406" y="3376004"/>
            <a:ext cx="3991532" cy="29341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2" t="34576" r="37527" b="19546"/>
          <a:stretch/>
        </p:blipFill>
        <p:spPr>
          <a:xfrm>
            <a:off x="2" y="2961186"/>
            <a:ext cx="3499511" cy="24482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008" y="2719929"/>
            <a:ext cx="2448272" cy="33196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86694" y="1917625"/>
            <a:ext cx="7180102" cy="584741"/>
          </a:xfrm>
          <a:prstGeom prst="rect">
            <a:avLst/>
          </a:prstGeom>
          <a:noFill/>
        </p:spPr>
        <p:txBody>
          <a:bodyPr wrap="none" lIns="91406" tIns="45703" rIns="91406" bIns="45703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例：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除去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Fe(OH)</a:t>
            </a:r>
            <a:r>
              <a:rPr lang="en-US" altLang="zh-CN" sz="32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胶体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 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lang="en-US" altLang="zh-CN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18036" y="2787707"/>
            <a:ext cx="3978906" cy="584741"/>
          </a:xfrm>
          <a:prstGeom prst="rect">
            <a:avLst/>
          </a:prstGeom>
          <a:noFill/>
        </p:spPr>
        <p:txBody>
          <a:bodyPr wrap="none" lIns="91406" tIns="45703" rIns="91406" bIns="45703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除去淀粉中的 </a:t>
            </a:r>
            <a:r>
              <a:rPr lang="en-US" altLang="zh-CN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NaCl</a:t>
            </a:r>
            <a:endParaRPr lang="zh-CN" altLang="en-US" sz="32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623" y="6075136"/>
            <a:ext cx="7188118" cy="584741"/>
          </a:xfrm>
          <a:prstGeom prst="rect">
            <a:avLst/>
          </a:prstGeom>
          <a:noFill/>
        </p:spPr>
        <p:txBody>
          <a:bodyPr wrap="none" lIns="91406" tIns="45703" rIns="91406" bIns="45703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经常更换蒸馏水，可以加快渗析速度。</a:t>
            </a:r>
            <a:endParaRPr lang="zh-CN" altLang="en-US" sz="32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83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7718" y="111164"/>
            <a:ext cx="11138090" cy="1431127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9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⑦</a:t>
            </a:r>
            <a:r>
              <a:rPr lang="zh-CN" altLang="en-US" sz="29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渗析</a:t>
            </a:r>
            <a:r>
              <a:rPr lang="zh-CN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适用条件：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除去</a:t>
            </a:r>
            <a:r>
              <a:rPr lang="zh-CN" altLang="en-US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胶体当中的离子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说明：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利用</a:t>
            </a:r>
            <a:r>
              <a:rPr lang="zh-CN" altLang="en-US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胶体粒子无法通过半透膜来实现分离，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属于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物理变化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（一般用于胶体的纯化）</a:t>
            </a:r>
            <a:endParaRPr lang="zh-CN" altLang="zh-CN" sz="2900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1460313"/>
            <a:ext cx="5000824" cy="51378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97074" y="1701602"/>
            <a:ext cx="5126656" cy="584741"/>
          </a:xfrm>
          <a:prstGeom prst="rect">
            <a:avLst/>
          </a:prstGeom>
          <a:noFill/>
        </p:spPr>
        <p:txBody>
          <a:bodyPr wrap="none" lIns="91406" tIns="45703" rIns="91406" bIns="45703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肾功能衰竭患者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血液透析</a:t>
            </a:r>
            <a:endParaRPr lang="zh-CN" altLang="en-US" sz="32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51500" y="2519527"/>
            <a:ext cx="6620370" cy="3997214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900" dirty="0"/>
              <a:t>       通过将体内血液引流至体外，经一个由无数根空心纤维组成的透析器中，血液与含机体浓度相似的电解质溶液</a:t>
            </a:r>
            <a:r>
              <a:rPr lang="zh-CN" altLang="en-US" sz="2900" dirty="0">
                <a:solidFill>
                  <a:srgbClr val="FF0000"/>
                </a:solidFill>
              </a:rPr>
              <a:t>在半透膜内外</a:t>
            </a:r>
            <a:r>
              <a:rPr lang="zh-CN" altLang="en-US" sz="2900" dirty="0"/>
              <a:t>，通过弥散</a:t>
            </a:r>
            <a:r>
              <a:rPr lang="en-US" altLang="zh-CN" sz="2900" dirty="0"/>
              <a:t>/</a:t>
            </a:r>
            <a:r>
              <a:rPr lang="zh-CN" altLang="en-US" sz="2900" dirty="0"/>
              <a:t>对流进行物质交换，</a:t>
            </a:r>
            <a:r>
              <a:rPr lang="zh-CN" altLang="en-US" sz="2900" dirty="0">
                <a:solidFill>
                  <a:srgbClr val="FF0000"/>
                </a:solidFill>
              </a:rPr>
              <a:t>清除体内的代谢废物、维持电解质和酸碱平衡；同时清除体内过多的水分，并将经过净化的血液</a:t>
            </a:r>
            <a:r>
              <a:rPr lang="zh-CN" altLang="en-US" sz="2900" dirty="0"/>
              <a:t>回输的整个过程。</a:t>
            </a:r>
          </a:p>
        </p:txBody>
      </p:sp>
    </p:spTree>
    <p:extLst>
      <p:ext uri="{BB962C8B-B14F-4D97-AF65-F5344CB8AC3E}">
        <p14:creationId xmlns:p14="http://schemas.microsoft.com/office/powerpoint/2010/main" val="147597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90550" y="-10189"/>
            <a:ext cx="11275397" cy="792456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</a:rPr>
              <a:t>2.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依据化学性质选择分离、提纯的方法</a:t>
            </a:r>
            <a:endParaRPr lang="zh-CN" altLang="zh-CN" sz="2900" kern="100" dirty="0">
              <a:latin typeface="宋体"/>
              <a:cs typeface="Courier New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702512"/>
              </p:ext>
            </p:extLst>
          </p:nvPr>
        </p:nvGraphicFramePr>
        <p:xfrm>
          <a:off x="622596" y="802491"/>
          <a:ext cx="11017226" cy="5795655"/>
        </p:xfrm>
        <a:graphic>
          <a:graphicData uri="http://schemas.openxmlformats.org/drawingml/2006/table">
            <a:tbl>
              <a:tblPr/>
              <a:tblGrid>
                <a:gridCol w="1923090"/>
                <a:gridCol w="3117471"/>
                <a:gridCol w="5976665"/>
              </a:tblGrid>
              <a:tr h="6738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方法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原理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杂质成分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0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altLang="zh-CN" sz="2800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沉淀法</a:t>
                      </a:r>
                      <a:endParaRPr lang="zh-CN" altLang="zh-CN" sz="2800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将杂质离子转化为沉淀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                              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0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气化法</a:t>
                      </a:r>
                      <a:endParaRPr lang="zh-CN" sz="2800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将杂质离子转化为气体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09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杂转纯法</a:t>
                      </a:r>
                      <a:endParaRPr lang="zh-CN" sz="2800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将杂质转化为需要提纯的物质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杂质中含不同价态的相同元素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用氧化剂或还原剂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、同一种酸的正盐与酸式盐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用酸、酸酐或碱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3815475"/>
              </p:ext>
            </p:extLst>
          </p:nvPr>
        </p:nvGraphicFramePr>
        <p:xfrm>
          <a:off x="5951188" y="1718003"/>
          <a:ext cx="498792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40" name="文档" r:id="rId3" imgW="4993036" imgH="1190616" progId="Word.Document.12">
                  <p:embed/>
                </p:oleObj>
              </mc:Choice>
              <mc:Fallback>
                <p:oleObj name="文档" r:id="rId3" imgW="4993036" imgH="119061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51188" y="1718003"/>
                        <a:ext cx="4987925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543471"/>
              </p:ext>
            </p:extLst>
          </p:nvPr>
        </p:nvGraphicFramePr>
        <p:xfrm>
          <a:off x="5828248" y="2935553"/>
          <a:ext cx="4930775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41" name="文档" r:id="rId5" imgW="4993036" imgH="1192419" progId="Word.Document.12">
                  <p:embed/>
                </p:oleObj>
              </mc:Choice>
              <mc:Fallback>
                <p:oleObj name="文档" r:id="rId5" imgW="4993036" imgH="119241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28248" y="2935553"/>
                        <a:ext cx="4930775" cy="116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椭圆 2"/>
          <p:cNvSpPr/>
          <p:nvPr/>
        </p:nvSpPr>
        <p:spPr>
          <a:xfrm>
            <a:off x="6455244" y="3408095"/>
            <a:ext cx="1008111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spcCol="0"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7488758" y="3570113"/>
            <a:ext cx="648072" cy="32403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spcCol="0"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957167" y="3302179"/>
            <a:ext cx="4192105" cy="761713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ctr">
              <a:lnSpc>
                <a:spcPct val="150000"/>
              </a:lnSpc>
              <a:tabLst>
                <a:tab pos="1890153" algn="l"/>
              </a:tabLst>
            </a:pPr>
            <a:r>
              <a:rPr lang="zh-CN" altLang="en-US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900" b="1" kern="100" dirty="0" err="1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NaOH</a:t>
            </a:r>
            <a:r>
              <a:rPr lang="zh-CN" altLang="en-US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溶液，同时加热</a:t>
            </a:r>
            <a:endParaRPr lang="zh-CN" altLang="zh-CN" sz="29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179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338733"/>
              </p:ext>
            </p:extLst>
          </p:nvPr>
        </p:nvGraphicFramePr>
        <p:xfrm>
          <a:off x="276691" y="549474"/>
          <a:ext cx="11665296" cy="5935918"/>
        </p:xfrm>
        <a:graphic>
          <a:graphicData uri="http://schemas.openxmlformats.org/drawingml/2006/table">
            <a:tbl>
              <a:tblPr/>
              <a:tblGrid>
                <a:gridCol w="2009937"/>
                <a:gridCol w="3821292"/>
                <a:gridCol w="5834067"/>
              </a:tblGrid>
              <a:tr h="19206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氧化还原法</a:t>
                      </a:r>
                      <a:endParaRPr lang="zh-CN" sz="2800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5531" marR="255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用氧化剂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还原剂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除去具有还原性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氧化性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的杂质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5531" marR="255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如用酸性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KMnO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除去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中的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，用热的铜粉除去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中的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5531" marR="255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0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热分解法</a:t>
                      </a:r>
                      <a:endParaRPr lang="zh-CN" sz="2800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5531" marR="255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加热使不稳定的物质分解除去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5531" marR="255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如除去</a:t>
                      </a: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NaCl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中的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Cl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等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5531" marR="255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56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酸碱溶解法</a:t>
                      </a:r>
                      <a:endParaRPr lang="zh-CN" sz="2800" kern="10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5531" marR="255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利用物质与酸或碱溶液混合后的差异进行分离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5531" marR="255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如用过量的</a:t>
                      </a: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溶液可除去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中的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Al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5531" marR="255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885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电解法</a:t>
                      </a:r>
                      <a:endParaRPr lang="zh-CN" sz="2800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5531" marR="255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利用电解原理除去杂质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5531" marR="255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含杂质的金属作阳极、纯金属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(M)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作阴极，含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M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的盐溶液作电解质溶液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5531" marR="255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6959302" y="2308041"/>
            <a:ext cx="4275461" cy="761713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ctr">
              <a:lnSpc>
                <a:spcPct val="150000"/>
              </a:lnSpc>
              <a:tabLst>
                <a:tab pos="1890153" algn="l"/>
              </a:tabLst>
            </a:pPr>
            <a:r>
              <a:rPr lang="zh-CN" altLang="en-US" sz="29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不是升华法，是热分解法</a:t>
            </a:r>
            <a:endParaRPr lang="zh-CN" altLang="zh-CN" sz="29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9408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Box 50"/>
          <p:cNvSpPr txBox="1">
            <a:spLocks noChangeArrowheads="1"/>
          </p:cNvSpPr>
          <p:nvPr/>
        </p:nvSpPr>
        <p:spPr bwMode="auto">
          <a:xfrm>
            <a:off x="1413429" y="2098476"/>
            <a:ext cx="8985052" cy="2708365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21854" tIns="60926" rIns="121854" bIns="60926" anchor="ctr">
            <a:spAutoFit/>
          </a:bodyPr>
          <a:lstStyle>
            <a:defPPr>
              <a:defRPr lang="zh-CN"/>
            </a:defPPr>
            <a:lvl1pPr algn="just" eaLnBrk="0" hangingPunct="0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  <a:defRPr sz="2800" b="0" kern="100">
                <a:latin typeface="Times New Roman"/>
                <a:ea typeface="华文细黑"/>
                <a:cs typeface="Courier New"/>
              </a:defRPr>
            </a:lvl1pPr>
            <a:lvl2pPr marL="742950" indent="-285750" eaLnBrk="0" hangingPunct="0">
              <a:defRPr b="1"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b="1"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b="1"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b="1"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dirty="0"/>
              <a:t>1.</a:t>
            </a:r>
            <a:r>
              <a:rPr lang="zh-CN" altLang="zh-CN" dirty="0"/>
              <a:t>能对常见的物质进行检验、分离和提纯；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zh-CN" dirty="0"/>
              <a:t>掌握过滤、分液、蒸馏等操作的步骤及要求。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2.</a:t>
            </a:r>
            <a:r>
              <a:rPr lang="zh-CN" altLang="zh-CN" dirty="0"/>
              <a:t>识别典型的实验仪器装置图。</a:t>
            </a:r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-25471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>
              <a:lnSpc>
                <a:spcPct val="130000"/>
              </a:lnSpc>
            </a:pPr>
            <a:r>
              <a:rPr lang="zh-CN" altLang="en-US" sz="2100" dirty="0">
                <a:latin typeface="微软雅黑" pitchFamily="34" charset="-122"/>
                <a:ea typeface="微软雅黑" pitchFamily="34" charset="-122"/>
              </a:rPr>
              <a:t>考点一</a:t>
            </a:r>
            <a:endParaRPr lang="zh-CN" altLang="en-US" sz="2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>
            <a:hlinkClick r:id="rId4" action="ppaction://hlinksldjump"/>
          </p:cNvPr>
          <p:cNvSpPr/>
          <p:nvPr/>
        </p:nvSpPr>
        <p:spPr>
          <a:xfrm>
            <a:off x="1771014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>
              <a:lnSpc>
                <a:spcPct val="130000"/>
              </a:lnSpc>
            </a:pPr>
            <a:r>
              <a:rPr lang="zh-CN" altLang="en-US" sz="2100" dirty="0">
                <a:latin typeface="微软雅黑" pitchFamily="34" charset="-122"/>
                <a:ea typeface="微软雅黑" pitchFamily="34" charset="-122"/>
              </a:rPr>
              <a:t>考点二</a:t>
            </a:r>
            <a:endParaRPr lang="zh-CN" altLang="en-US" sz="2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hlinkClick r:id="rId5" action="ppaction://hlinksldjump"/>
          </p:cNvPr>
          <p:cNvSpPr/>
          <p:nvPr/>
        </p:nvSpPr>
        <p:spPr>
          <a:xfrm>
            <a:off x="3567498" y="6382122"/>
            <a:ext cx="3323509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>
              <a:lnSpc>
                <a:spcPct val="130000"/>
              </a:lnSpc>
            </a:pPr>
            <a:r>
              <a:rPr lang="zh-CN" altLang="en-US" sz="2100" dirty="0">
                <a:latin typeface="微软雅黑" pitchFamily="34" charset="-122"/>
                <a:ea typeface="微软雅黑" pitchFamily="34" charset="-122"/>
              </a:rPr>
              <a:t>探究高考　明确考向</a:t>
            </a:r>
            <a:endParaRPr lang="zh-CN" altLang="en-US" sz="2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>
            <a:hlinkClick r:id="rId6" action="ppaction://hlinksldjump"/>
          </p:cNvPr>
          <p:cNvSpPr/>
          <p:nvPr/>
        </p:nvSpPr>
        <p:spPr>
          <a:xfrm>
            <a:off x="7006610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>
              <a:lnSpc>
                <a:spcPct val="130000"/>
              </a:lnSpc>
            </a:pPr>
            <a:r>
              <a:rPr lang="zh-CN" altLang="en-US" sz="2100" dirty="0">
                <a:latin typeface="Times New Roman" pitchFamily="18" charset="0"/>
                <a:ea typeface="微软雅黑" pitchFamily="34" charset="-122"/>
              </a:rPr>
              <a:t>练出高分</a:t>
            </a:r>
            <a:endParaRPr lang="zh-CN" altLang="en-US" sz="2100" dirty="0">
              <a:latin typeface="Times New Roman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087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34567" y="54435"/>
            <a:ext cx="10621935" cy="792456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</a:rPr>
              <a:t>2.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除去下列常见物质中的杂质，完成表格：</a:t>
            </a:r>
            <a:endParaRPr lang="zh-CN" altLang="zh-CN" sz="2900" kern="100" dirty="0"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388423"/>
              </p:ext>
            </p:extLst>
          </p:nvPr>
        </p:nvGraphicFramePr>
        <p:xfrm>
          <a:off x="334566" y="909514"/>
          <a:ext cx="11197350" cy="5711238"/>
        </p:xfrm>
        <a:graphic>
          <a:graphicData uri="http://schemas.openxmlformats.org/drawingml/2006/table">
            <a:tbl>
              <a:tblPr/>
              <a:tblGrid>
                <a:gridCol w="997851"/>
                <a:gridCol w="1573479"/>
                <a:gridCol w="1679032"/>
                <a:gridCol w="3362290"/>
                <a:gridCol w="3584698"/>
              </a:tblGrid>
              <a:tr h="7385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序号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原物质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所含杂质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除杂质试剂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主要操作方法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2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①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_____________</a:t>
                      </a:r>
                      <a:endParaRPr lang="zh-CN" sz="2800" u="none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固体吸收气体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85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②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u="sng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                  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或</a:t>
                      </a: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______</a:t>
                      </a:r>
                      <a:endParaRPr lang="zh-CN" sz="2800" u="none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sng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      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或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固体吸收气体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2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③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____________</a:t>
                      </a:r>
                      <a:endParaRPr lang="zh-CN" sz="2800" u="none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用固体转化气体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85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④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HCl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_______________</a:t>
                      </a:r>
                      <a:endParaRPr lang="zh-CN" sz="2800" u="none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</a:t>
                      </a:r>
                      <a:endParaRPr lang="zh-CN" sz="2800" u="none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85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⑤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Cl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HCl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_______________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85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⑥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碳粉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CuO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_______________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85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⑦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Al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_______________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</a:t>
                      </a:r>
                      <a:endParaRPr lang="zh-CN" sz="2800" u="none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5119395" y="1557586"/>
            <a:ext cx="2044081" cy="797620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灼热的铜网</a:t>
            </a:r>
            <a:endParaRPr lang="zh-CN" altLang="en-US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71462" y="2349676"/>
            <a:ext cx="1901414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en-US" altLang="zh-CN" sz="2900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56910" y="2185508"/>
            <a:ext cx="1300287" cy="797620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碱石灰</a:t>
            </a:r>
            <a:endParaRPr lang="zh-CN" altLang="en-US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895406" y="2200126"/>
            <a:ext cx="928391" cy="797620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洗气</a:t>
            </a:r>
            <a:endParaRPr lang="zh-CN" altLang="en-US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43328" y="2920206"/>
            <a:ext cx="2004006" cy="797620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灼热的</a:t>
            </a:r>
            <a:r>
              <a:rPr lang="en-US" altLang="zh-CN" sz="2900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CuO</a:t>
            </a:r>
            <a:endParaRPr lang="zh-CN" altLang="en-US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38630" y="3827323"/>
            <a:ext cx="3017104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饱和</a:t>
            </a: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900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199263" y="3573810"/>
            <a:ext cx="928391" cy="797620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洗气</a:t>
            </a:r>
            <a:endParaRPr lang="zh-CN" altLang="en-US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71271" y="5800526"/>
            <a:ext cx="928391" cy="797620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过滤</a:t>
            </a:r>
            <a:endParaRPr lang="zh-CN" altLang="zh-CN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71271" y="5080446"/>
            <a:ext cx="928391" cy="797620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过滤</a:t>
            </a:r>
          </a:p>
        </p:txBody>
      </p:sp>
      <p:sp>
        <p:nvSpPr>
          <p:cNvPr id="15" name="矩形 14"/>
          <p:cNvSpPr/>
          <p:nvPr/>
        </p:nvSpPr>
        <p:spPr>
          <a:xfrm>
            <a:off x="9199263" y="4293890"/>
            <a:ext cx="928391" cy="797620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洗气</a:t>
            </a:r>
            <a:endParaRPr lang="zh-CN" altLang="en-US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95002" y="4288358"/>
            <a:ext cx="2044081" cy="797620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饱和食盐水</a:t>
            </a:r>
            <a:endParaRPr lang="zh-CN" altLang="en-US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872526" y="5048280"/>
            <a:ext cx="2662840" cy="797620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稀酸</a:t>
            </a: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如稀盐酸</a:t>
            </a: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en-US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44673" y="5728518"/>
            <a:ext cx="2645207" cy="797620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过量</a:t>
            </a:r>
            <a:r>
              <a:rPr lang="en-US" altLang="zh-CN" sz="2900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溶液</a:t>
            </a:r>
            <a:endParaRPr lang="zh-CN" altLang="en-US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86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268687"/>
              </p:ext>
            </p:extLst>
          </p:nvPr>
        </p:nvGraphicFramePr>
        <p:xfrm>
          <a:off x="262559" y="261442"/>
          <a:ext cx="11449271" cy="4575333"/>
        </p:xfrm>
        <a:graphic>
          <a:graphicData uri="http://schemas.openxmlformats.org/drawingml/2006/table">
            <a:tbl>
              <a:tblPr/>
              <a:tblGrid>
                <a:gridCol w="1040837"/>
                <a:gridCol w="2499398"/>
                <a:gridCol w="2485698"/>
                <a:gridCol w="2862318"/>
                <a:gridCol w="2561020"/>
              </a:tblGrid>
              <a:tr h="6716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⑧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NaHCO</a:t>
                      </a:r>
                      <a:r>
                        <a:rPr lang="en-US" sz="28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u="none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_____</a:t>
                      </a:r>
                      <a:endParaRPr lang="zh-CN" sz="2800" u="none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加酸转化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16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FeCl</a:t>
                      </a:r>
                      <a:r>
                        <a:rPr lang="en-US" sz="28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FeCl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_____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加氧化剂转化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16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b="1" kern="100" dirty="0" smtClean="0">
                          <a:effectLst/>
                          <a:latin typeface="宋体"/>
                          <a:ea typeface="宋体"/>
                          <a:cs typeface="Courier New"/>
                        </a:rPr>
                        <a:t>⑩</a:t>
                      </a:r>
                      <a:endParaRPr lang="en-US" sz="2800" b="1" kern="100" dirty="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FeCl</a:t>
                      </a:r>
                      <a:r>
                        <a:rPr lang="en-US" sz="28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FeCl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_____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加还原剂转化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79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宋体"/>
                          <a:ea typeface="MS Mincho"/>
                          <a:cs typeface="MS Mincho"/>
                        </a:rPr>
                        <a:t>⑪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MgCl</a:t>
                      </a:r>
                      <a:r>
                        <a:rPr lang="en-US" sz="28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FeCl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_____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__________</a:t>
                      </a:r>
                      <a:endParaRPr lang="zh-CN" sz="2800" u="none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79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宋体"/>
                          <a:ea typeface="MS Mincho"/>
                          <a:cs typeface="MS Mincho"/>
                        </a:rPr>
                        <a:t>⑫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 err="1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NaCl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晶体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Cl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__________</a:t>
                      </a:r>
                      <a:endParaRPr lang="zh-CN" sz="2800" u="none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58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宋体"/>
                          <a:ea typeface="MS Mincho"/>
                          <a:cs typeface="MS Mincho"/>
                        </a:rPr>
                        <a:t>⑬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乙酸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乙酯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乙酸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______________</a:t>
                      </a:r>
                      <a:endParaRPr lang="zh-CN" sz="2800" u="none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</a:t>
                      </a:r>
                      <a:endParaRPr lang="zh-CN" sz="2800" u="none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7319342" y="309420"/>
            <a:ext cx="825798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900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80336" y="815418"/>
            <a:ext cx="659086" cy="761713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ctr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900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en-US" sz="2900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72898" y="1644748"/>
            <a:ext cx="556494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endParaRPr lang="zh-CN" altLang="en-US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35167" y="2120515"/>
            <a:ext cx="3757691" cy="761713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MgO</a:t>
            </a: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\MgCO</a:t>
            </a:r>
            <a:r>
              <a:rPr lang="en-US" altLang="zh-CN" sz="2900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\Mg(OH)</a:t>
            </a:r>
            <a:r>
              <a:rPr lang="en-US" altLang="zh-CN" sz="2900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900" kern="100" baseline="-250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34483" y="3849913"/>
            <a:ext cx="2871230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饱和</a:t>
            </a: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900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900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607598" y="2304996"/>
            <a:ext cx="1672184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沉淀转化</a:t>
            </a:r>
            <a:endParaRPr lang="zh-CN" altLang="en-US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574677" y="2963227"/>
            <a:ext cx="1672184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加热分解</a:t>
            </a:r>
            <a:endParaRPr lang="zh-CN" altLang="en-US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19343" y="3839754"/>
            <a:ext cx="928391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分液</a:t>
            </a:r>
            <a:endParaRPr lang="zh-CN" altLang="en-US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71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61870" y="621485"/>
            <a:ext cx="11053228" cy="1461870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</a:rPr>
              <a:t>3.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为提纯下列物质</a:t>
            </a:r>
            <a:r>
              <a:rPr lang="en-US" altLang="zh-CN" sz="2900" kern="100" dirty="0">
                <a:latin typeface="Times New Roman"/>
                <a:ea typeface="华文细黑"/>
              </a:rPr>
              <a:t>(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括号内的物质是杂质</a:t>
            </a:r>
            <a:r>
              <a:rPr lang="en-US" altLang="zh-CN" sz="2900" kern="100" dirty="0">
                <a:latin typeface="Times New Roman"/>
                <a:ea typeface="华文细黑"/>
              </a:rPr>
              <a:t>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，所选用的除杂试剂和分离方法都正确的是</a:t>
            </a:r>
            <a:r>
              <a:rPr lang="en-US" altLang="zh-CN" sz="2900" kern="100" dirty="0">
                <a:latin typeface="Times New Roman"/>
                <a:ea typeface="华文细黑"/>
              </a:rPr>
              <a:t>(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900" kern="100" dirty="0">
                <a:latin typeface="Times New Roman"/>
                <a:ea typeface="华文细黑"/>
              </a:rPr>
              <a:t>)</a:t>
            </a:r>
            <a:endParaRPr lang="zh-CN" altLang="zh-CN" sz="2900" kern="100" dirty="0"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923941"/>
              </p:ext>
            </p:extLst>
          </p:nvPr>
        </p:nvGraphicFramePr>
        <p:xfrm>
          <a:off x="642919" y="2061644"/>
          <a:ext cx="10657185" cy="3841368"/>
        </p:xfrm>
        <a:graphic>
          <a:graphicData uri="http://schemas.openxmlformats.org/drawingml/2006/table">
            <a:tbl>
              <a:tblPr/>
              <a:tblGrid>
                <a:gridCol w="1211348"/>
                <a:gridCol w="2545910"/>
                <a:gridCol w="4129862"/>
                <a:gridCol w="2770065"/>
              </a:tblGrid>
              <a:tr h="6402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选项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被提纯物质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除杂试剂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分离方法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2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淀粉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NaCl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分液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2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Al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(SiO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过滤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0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(CO)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灼热的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CuO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用固体转化气体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2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D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(HCl)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饱和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洗气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3790950" y="1432195"/>
            <a:ext cx="1058911" cy="584741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32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257887" y="11575"/>
            <a:ext cx="397262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760067" y="11575"/>
            <a:ext cx="373119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238100" y="11575"/>
            <a:ext cx="348979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91995" y="11575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60847" y="11378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64903" y="11378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045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18543" y="521374"/>
            <a:ext cx="11733225" cy="5844608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algn="just">
              <a:lnSpc>
                <a:spcPct val="130000"/>
              </a:lnSpc>
              <a:tabLst>
                <a:tab pos="1890153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下列有关除杂的实验操作不合理的是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tabLst>
                <a:tab pos="1890153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除去酸性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MgCl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溶液中少量的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：加入足量的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Mg(OH)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并过滤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tabLst>
                <a:tab pos="1890153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除去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溶液中少量的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：加入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AgCl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后再过滤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tabLst>
                <a:tab pos="1890153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除去石英中的少量碳酸钙：用稀盐酸溶解后过滤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tabLst>
                <a:tab pos="1890153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除去氯化钠固体中的少量纯碱：加入足量氯化钙，过滤、蒸发、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结晶</a:t>
            </a:r>
            <a:endParaRPr lang="en-US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tabLst>
                <a:tab pos="1890153" algn="l"/>
              </a:tabLst>
            </a:pPr>
            <a:r>
              <a:rPr lang="zh-CN" altLang="zh-CN" sz="26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Mg(OH)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和酸反应促进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6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水解形成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沉淀，通过过滤即可除去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6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tabLst>
                <a:tab pos="1890153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AgCl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沉淀和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，过滤除去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和剩余的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AgCl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tabLst>
                <a:tab pos="1890153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即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可除去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溶液中的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6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tabLst>
                <a:tab pos="1890153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项，碳酸钙能够溶解于稀盐酸生成可溶的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CaCl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，通过过滤可得到纯净的石英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6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tabLst>
                <a:tab pos="1890153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项，能除去杂质纯碱，但又引入了新的杂质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CaCl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6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76590" y="574671"/>
            <a:ext cx="481153" cy="584741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32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257887" y="11575"/>
            <a:ext cx="397262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760067" y="11575"/>
            <a:ext cx="373119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238100" y="11575"/>
            <a:ext cx="348979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91995" y="11575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60847" y="11378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64903" y="11378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05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5517" y="477468"/>
            <a:ext cx="11849255" cy="6124685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zh-CN" altLang="zh-CN" sz="26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物质分离、提纯的实验方案及流程分析</a:t>
            </a: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如图所示为从固体混合物中分离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的两种方案，请根据方案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和方案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指出下列说法中合理的是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endParaRPr lang="en-US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endParaRPr lang="en-US" altLang="zh-CN" sz="2600" kern="100" dirty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endParaRPr lang="en-US" altLang="zh-CN" sz="2600" kern="100" dirty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endParaRPr lang="en-US" altLang="zh-CN" sz="2600" kern="100" dirty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可以选用方案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分离碳酸氢钠中含有的氯化铵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方案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中的残留物应该具有的性质是受热易挥发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方案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中加入的试剂一定能够与除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外的物质发生化学反应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方案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中加入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溶液可以分离出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混合物中的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600" kern="100" dirty="0">
              <a:latin typeface="宋体"/>
              <a:cs typeface="Courier New"/>
            </a:endParaRPr>
          </a:p>
        </p:txBody>
      </p:sp>
      <p:pic>
        <p:nvPicPr>
          <p:cNvPr id="189442" name="Picture 2" descr="1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837" y="2262304"/>
            <a:ext cx="7749177" cy="1959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257887" y="11575"/>
            <a:ext cx="397262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760067" y="11575"/>
            <a:ext cx="373119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238100" y="11575"/>
            <a:ext cx="348979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691995" y="11575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160847" y="11378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9" name="矩形 18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664903" y="11378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23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1805" y="621484"/>
            <a:ext cx="11502035" cy="6124685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zh-CN" altLang="zh-CN" sz="26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6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加热法分离提纯固体混合物应满足的条件：一种物质受热易挥发或分解，另一物质受热不挥发或难分解。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加试剂法分离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过滤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提纯固体混合物应满足的条件：所加试剂能达到让一种物质形成溶液，而另一物质形成难溶物的状态。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项中碳酸氢钠、氯化铵受热均易分解，故用方案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不能将两物质分离开，错误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6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项方案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中的残留物应该具有受热时不挥发或难分解的性质，错误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6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项方案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中加入的试剂可能不与除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外的物质发生化学反应</a:t>
            </a:r>
            <a:r>
              <a:rPr lang="zh-CN" altLang="zh-CN" sz="2600" kern="100" dirty="0">
                <a:latin typeface="宋体"/>
                <a:ea typeface="Times New Roman"/>
                <a:cs typeface="Courier New"/>
              </a:rPr>
              <a:t> 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，如加水进行溶解分离，错误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6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项中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溶液反应生成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溶解而分离，正确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zh-CN" altLang="zh-CN" sz="26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6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6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257887" y="11575"/>
            <a:ext cx="397262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760067" y="11575"/>
            <a:ext cx="373119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238100" y="11575"/>
            <a:ext cx="348979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91995" y="11575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60847" y="11378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64903" y="11378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007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2621" y="621483"/>
            <a:ext cx="11733225" cy="6147768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</a:rPr>
              <a:t>6.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食盐是日常生活的必需品，也是重要的化工原料。粗食盐常含有少量</a:t>
            </a:r>
            <a:r>
              <a:rPr lang="en-US" altLang="zh-CN" sz="2900" kern="100" dirty="0">
                <a:latin typeface="Times New Roman"/>
                <a:ea typeface="华文细黑"/>
              </a:rPr>
              <a:t>K</a:t>
            </a:r>
            <a:r>
              <a:rPr lang="zh-CN" altLang="zh-CN" sz="29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900" kern="100" dirty="0">
                <a:latin typeface="Times New Roman"/>
                <a:ea typeface="华文细黑"/>
              </a:rPr>
              <a:t>Ca</a:t>
            </a:r>
            <a:r>
              <a:rPr lang="en-US" altLang="zh-CN" sz="2900" kern="100" baseline="30000" dirty="0">
                <a:latin typeface="Times New Roman"/>
                <a:ea typeface="华文细黑"/>
              </a:rPr>
              <a:t>2</a:t>
            </a:r>
            <a:r>
              <a:rPr lang="zh-CN" altLang="zh-CN" sz="29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900" kern="100" dirty="0">
                <a:latin typeface="Times New Roman"/>
                <a:ea typeface="华文细黑"/>
              </a:rPr>
              <a:t>Mg</a:t>
            </a:r>
            <a:r>
              <a:rPr lang="en-US" altLang="zh-CN" sz="2900" kern="100" baseline="30000" dirty="0">
                <a:latin typeface="Times New Roman"/>
                <a:ea typeface="华文细黑"/>
              </a:rPr>
              <a:t>2</a:t>
            </a:r>
            <a:r>
              <a:rPr lang="zh-CN" altLang="zh-CN" sz="29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900" kern="100" dirty="0">
                <a:latin typeface="Times New Roman"/>
                <a:ea typeface="华文细黑"/>
              </a:rPr>
              <a:t>Fe</a:t>
            </a:r>
            <a:r>
              <a:rPr lang="en-US" altLang="zh-CN" sz="2900" kern="100" baseline="30000" dirty="0">
                <a:latin typeface="Times New Roman"/>
                <a:ea typeface="华文细黑"/>
              </a:rPr>
              <a:t>3</a:t>
            </a:r>
            <a:r>
              <a:rPr lang="zh-CN" altLang="zh-CN" sz="29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等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杂质离子，实验室提纯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的流程如下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9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endParaRPr lang="en-US" altLang="zh-CN" sz="2900" kern="100" dirty="0">
              <a:latin typeface="宋体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endParaRPr lang="en-US" altLang="zh-CN" sz="2900" kern="100" dirty="0">
              <a:latin typeface="宋体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endParaRPr lang="en-US" altLang="zh-CN" sz="2900" kern="100" dirty="0">
              <a:latin typeface="宋体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endParaRPr lang="en-US" altLang="zh-CN" sz="2900" kern="100" dirty="0">
              <a:latin typeface="宋体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zh-CN" altLang="zh-CN" sz="2900" kern="100" dirty="0" smtClean="0">
                <a:latin typeface="Times New Roman"/>
                <a:ea typeface="华文细黑"/>
                <a:cs typeface="Times New Roman"/>
              </a:rPr>
              <a:t>提供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的试剂：饱和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溶液、饱和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溶液、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溶液、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溶液、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Ba(NO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溶液、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75%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乙醇、四氯化碳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9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8153225"/>
              </p:ext>
            </p:extLst>
          </p:nvPr>
        </p:nvGraphicFramePr>
        <p:xfrm>
          <a:off x="4511030" y="1420294"/>
          <a:ext cx="98583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08" name="文档" r:id="rId3" imgW="986514" imgH="640740" progId="Word.Document.12">
                  <p:embed/>
                </p:oleObj>
              </mc:Choice>
              <mc:Fallback>
                <p:oleObj name="文档" r:id="rId3" imgW="986514" imgH="64074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1030" y="1420294"/>
                        <a:ext cx="985838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0467" name="Picture 3" descr="2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88" y="2061644"/>
            <a:ext cx="8504711" cy="302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257887" y="11575"/>
            <a:ext cx="397262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760067" y="11575"/>
            <a:ext cx="373119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238100" y="11575"/>
            <a:ext cx="348979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691995" y="11575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160847" y="11378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664903" y="11378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1901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50" y="621482"/>
            <a:ext cx="12004384" cy="6147768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</a:rPr>
              <a:t>(1)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欲除去溶液</a:t>
            </a:r>
            <a:r>
              <a:rPr lang="en-US" altLang="zh-CN" sz="29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900" kern="100" dirty="0">
                <a:latin typeface="Times New Roman"/>
                <a:ea typeface="华文细黑"/>
              </a:rPr>
              <a:t>Ca</a:t>
            </a:r>
            <a:r>
              <a:rPr lang="en-US" altLang="zh-CN" sz="2900" kern="100" baseline="30000" dirty="0">
                <a:latin typeface="Times New Roman"/>
                <a:ea typeface="华文细黑"/>
              </a:rPr>
              <a:t>2</a:t>
            </a:r>
            <a:r>
              <a:rPr lang="zh-CN" altLang="zh-CN" sz="29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900" kern="100" dirty="0">
                <a:latin typeface="Times New Roman"/>
                <a:ea typeface="华文细黑"/>
              </a:rPr>
              <a:t>Mg</a:t>
            </a:r>
            <a:r>
              <a:rPr lang="en-US" altLang="zh-CN" sz="2900" kern="100" baseline="30000" dirty="0">
                <a:latin typeface="Times New Roman"/>
                <a:ea typeface="华文细黑"/>
              </a:rPr>
              <a:t>2</a:t>
            </a:r>
            <a:r>
              <a:rPr lang="zh-CN" altLang="zh-CN" sz="29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900" kern="100" dirty="0">
                <a:latin typeface="Times New Roman"/>
                <a:ea typeface="华文细黑"/>
              </a:rPr>
              <a:t>Fe</a:t>
            </a:r>
            <a:r>
              <a:rPr lang="en-US" altLang="zh-CN" sz="2900" kern="100" baseline="30000" dirty="0">
                <a:latin typeface="Times New Roman"/>
                <a:ea typeface="华文细黑"/>
              </a:rPr>
              <a:t>3</a:t>
            </a:r>
            <a:r>
              <a:rPr lang="zh-CN" altLang="zh-CN" sz="29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，选出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所代表的试剂，按滴加顺序依次</a:t>
            </a:r>
            <a:r>
              <a:rPr lang="zh-CN" altLang="zh-CN" sz="2900" kern="100" dirty="0" smtClean="0">
                <a:latin typeface="Times New Roman"/>
                <a:ea typeface="华文细黑"/>
                <a:cs typeface="Times New Roman"/>
              </a:rPr>
              <a:t>为</a:t>
            </a:r>
            <a:endParaRPr lang="en-US" altLang="zh-CN" sz="29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 smtClean="0">
                <a:latin typeface="Times New Roman"/>
                <a:ea typeface="华文细黑"/>
                <a:cs typeface="Courier New"/>
              </a:rPr>
              <a:t>______________________________________________</a:t>
            </a:r>
            <a:endParaRPr lang="en-US" altLang="zh-CN" sz="2900" kern="100" dirty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________________________(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填化学式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9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洗涤除去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晶体表面附带的少量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KCl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，选用的试剂为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__________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11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为除去</a:t>
            </a:r>
            <a:r>
              <a:rPr lang="en-US" altLang="zh-CN" sz="2900" kern="100" dirty="0">
                <a:latin typeface="Times New Roman"/>
                <a:ea typeface="华文细黑"/>
              </a:rPr>
              <a:t>Mg</a:t>
            </a:r>
            <a:r>
              <a:rPr lang="en-US" altLang="zh-CN" sz="2900" kern="100" baseline="30000" dirty="0">
                <a:latin typeface="Times New Roman"/>
                <a:ea typeface="华文细黑"/>
              </a:rPr>
              <a:t>2</a:t>
            </a:r>
            <a:r>
              <a:rPr lang="zh-CN" altLang="zh-CN" sz="29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900" kern="100" dirty="0">
                <a:latin typeface="Times New Roman"/>
                <a:ea typeface="华文细黑"/>
              </a:rPr>
              <a:t>Fe</a:t>
            </a:r>
            <a:r>
              <a:rPr lang="en-US" altLang="zh-CN" sz="2900" kern="100" baseline="30000" dirty="0">
                <a:latin typeface="Times New Roman"/>
                <a:ea typeface="华文细黑"/>
              </a:rPr>
              <a:t>3</a:t>
            </a:r>
            <a:r>
              <a:rPr lang="zh-CN" altLang="zh-CN" sz="29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可选用</a:t>
            </a:r>
            <a:r>
              <a:rPr lang="en-US" altLang="zh-CN" sz="2900" kern="100" dirty="0" err="1">
                <a:latin typeface="Times New Roman"/>
                <a:ea typeface="华文细黑"/>
              </a:rPr>
              <a:t>NaOH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溶液，除去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选用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溶液，过量的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溶液要用饱和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溶液来除去，因此只要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之前即可，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顺序可变；除去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晶体表面附带的少量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KCl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，选用的试剂为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75%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的乙醇，因为乙醇溶解氯化钾后易挥发不残留其他物质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1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826060"/>
              </p:ext>
            </p:extLst>
          </p:nvPr>
        </p:nvGraphicFramePr>
        <p:xfrm>
          <a:off x="7175326" y="765498"/>
          <a:ext cx="1057274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975" name="文档" r:id="rId3" imgW="1057776" imgH="732687" progId="Word.Document.12">
                  <p:embed/>
                </p:oleObj>
              </mc:Choice>
              <mc:Fallback>
                <p:oleObj name="文档" r:id="rId3" imgW="1057776" imgH="73268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326" y="765498"/>
                        <a:ext cx="1057274" cy="73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196952" y="1880342"/>
            <a:ext cx="9060936" cy="1431127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9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9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9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9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900" b="1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9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9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9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zh-CN" altLang="zh-CN" sz="29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9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9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9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900" b="1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9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435432"/>
              </p:ext>
            </p:extLst>
          </p:nvPr>
        </p:nvGraphicFramePr>
        <p:xfrm>
          <a:off x="8543478" y="4136529"/>
          <a:ext cx="1057274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976" name="文档" r:id="rId5" imgW="1057776" imgH="734490" progId="Word.Document.12">
                  <p:embed/>
                </p:oleObj>
              </mc:Choice>
              <mc:Fallback>
                <p:oleObj name="文档" r:id="rId5" imgW="1057776" imgH="7344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43478" y="4136529"/>
                        <a:ext cx="1057274" cy="73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9623598" y="3244145"/>
            <a:ext cx="1672184" cy="761713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75%</a:t>
            </a:r>
            <a:r>
              <a:rPr lang="zh-CN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乙醇</a:t>
            </a:r>
            <a:endParaRPr lang="zh-CN" altLang="zh-CN" sz="29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257887" y="11575"/>
            <a:ext cx="397262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760067" y="11575"/>
            <a:ext cx="373119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238100" y="11575"/>
            <a:ext cx="348979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691995" y="11575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160847" y="11378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664903" y="11378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2" name="矩形 21"/>
          <p:cNvSpPr/>
          <p:nvPr/>
        </p:nvSpPr>
        <p:spPr>
          <a:xfrm>
            <a:off x="2" y="6698719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58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18544" y="185927"/>
            <a:ext cx="11809310" cy="2100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06" tIns="45703" rIns="91406" bIns="45703" numCol="1" anchor="ctr" anchorCtr="0" compatLnSpc="1">
            <a:prstTxWarp prst="textNoShape">
              <a:avLst/>
            </a:prstTxWarp>
            <a:spAutoFit/>
          </a:bodyPr>
          <a:lstStyle/>
          <a:p>
            <a:pPr defTabSz="914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9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(2016</a:t>
            </a:r>
            <a:r>
              <a:rPr lang="zh-CN" altLang="en-US" sz="29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年广一模</a:t>
            </a:r>
            <a:r>
              <a:rPr lang="en-US" altLang="zh-CN" sz="29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</a:p>
          <a:p>
            <a:pPr defTabSz="914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9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   </a:t>
            </a:r>
            <a:r>
              <a:rPr lang="zh-CN" altLang="zh-CN" sz="29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高纯</a:t>
            </a:r>
            <a:r>
              <a:rPr lang="en-US" altLang="zh-CN" sz="29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MnCO</a:t>
            </a:r>
            <a:r>
              <a:rPr lang="en-US" altLang="zh-CN" sz="2900" b="1" baseline="-30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3</a:t>
            </a:r>
            <a:r>
              <a:rPr lang="zh-CN" altLang="en-US" sz="29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是广泛用于电子行业的强磁性材料。</a:t>
            </a:r>
            <a:r>
              <a:rPr lang="en-US" altLang="zh-CN" sz="29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MnCO</a:t>
            </a:r>
            <a:r>
              <a:rPr lang="en-US" altLang="zh-CN" sz="2900" b="1" baseline="-30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3</a:t>
            </a:r>
            <a:r>
              <a:rPr lang="zh-CN" altLang="en-US" sz="29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为白色粉末，不溶于水和乙醇，</a:t>
            </a:r>
            <a:r>
              <a:rPr lang="zh-CN" altLang="zh-CN" sz="2900" b="1" dirty="0">
                <a:solidFill>
                  <a:prstClr val="black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在潮湿环境下易被氧化，温度高于</a:t>
            </a:r>
            <a:r>
              <a:rPr lang="en-US" altLang="zh-CN" sz="2900" b="1" dirty="0">
                <a:solidFill>
                  <a:prstClr val="black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100℃</a:t>
            </a:r>
            <a:r>
              <a:rPr lang="zh-CN" altLang="en-US" sz="2900" b="1" dirty="0">
                <a:solidFill>
                  <a:prstClr val="black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开始</a:t>
            </a:r>
            <a:r>
              <a:rPr lang="zh-CN" altLang="en-US" sz="2900" b="1" dirty="0">
                <a:solidFill>
                  <a:prstClr val="black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分解。</a:t>
            </a:r>
            <a:endParaRPr lang="zh-CN" altLang="en-US" sz="2900" b="1" dirty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3680" y="2349674"/>
            <a:ext cx="11114134" cy="4108783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9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实验步骤</a:t>
            </a:r>
            <a:r>
              <a:rPr lang="zh-CN" altLang="zh-CN" sz="29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9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  <a:r>
              <a:rPr lang="zh-CN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向</a:t>
            </a:r>
            <a:r>
              <a:rPr lang="en-US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MnSO</a:t>
            </a:r>
            <a:r>
              <a:rPr lang="en-US" altLang="zh-CN" sz="29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溶液中边搅拌边加入饱和</a:t>
            </a:r>
            <a:r>
              <a:rPr lang="en-US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US" altLang="zh-CN" sz="29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HCO</a:t>
            </a:r>
            <a:r>
              <a:rPr lang="en-US" altLang="zh-CN" sz="29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溶液生成</a:t>
            </a:r>
            <a:r>
              <a:rPr lang="en-US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MnCO</a:t>
            </a:r>
            <a:r>
              <a:rPr lang="en-US" altLang="zh-CN" sz="29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沉淀，</a:t>
            </a:r>
            <a:r>
              <a:rPr lang="zh-CN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反应</a:t>
            </a:r>
            <a:r>
              <a:rPr lang="zh-CN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结束后过滤</a:t>
            </a:r>
            <a:r>
              <a:rPr lang="zh-CN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②</a:t>
            </a:r>
            <a:r>
              <a:rPr lang="zh-CN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r>
              <a:rPr lang="zh-CN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③</a:t>
            </a:r>
            <a:r>
              <a:rPr lang="zh-CN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70 - 80</a:t>
            </a:r>
            <a:r>
              <a:rPr lang="zh-CN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℃下烘干得到纯净干燥的</a:t>
            </a:r>
            <a:r>
              <a:rPr lang="en-US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MnCO</a:t>
            </a:r>
            <a:r>
              <a:rPr lang="en-US" altLang="zh-CN" sz="29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固体。</a:t>
            </a:r>
          </a:p>
          <a:p>
            <a:pPr>
              <a:lnSpc>
                <a:spcPct val="150000"/>
              </a:lnSpc>
            </a:pPr>
            <a:r>
              <a:rPr lang="zh-CN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步骤</a:t>
            </a:r>
            <a:r>
              <a:rPr lang="zh-CN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②需要用到的试剂有 </a:t>
            </a:r>
            <a:r>
              <a:rPr lang="en-US" altLang="zh-CN" sz="29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</a:t>
            </a:r>
            <a:r>
              <a:rPr lang="en-US" altLang="zh-CN" sz="29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" name="矩形 5"/>
          <p:cNvSpPr/>
          <p:nvPr/>
        </p:nvSpPr>
        <p:spPr>
          <a:xfrm>
            <a:off x="4389668" y="5548401"/>
            <a:ext cx="5161922" cy="761713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9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en-US" sz="29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，乙</a:t>
            </a:r>
            <a:r>
              <a:rPr lang="zh-CN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醇</a:t>
            </a:r>
            <a:r>
              <a:rPr lang="zh-CN" altLang="en-US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，盐酸酸化的</a:t>
            </a:r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BaCl</a:t>
            </a:r>
            <a:r>
              <a:rPr lang="en-US" altLang="zh-CN" sz="29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endParaRPr lang="zh-CN" altLang="zh-CN" sz="29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319342" y="2210950"/>
            <a:ext cx="40324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41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/>
          <p:cNvSpPr txBox="1"/>
          <p:nvPr/>
        </p:nvSpPr>
        <p:spPr bwMode="auto">
          <a:xfrm>
            <a:off x="1702720" y="-5620"/>
            <a:ext cx="3921785" cy="615484"/>
          </a:xfrm>
          <a:prstGeom prst="rect">
            <a:avLst/>
          </a:prstGeom>
          <a:noFill/>
        </p:spPr>
        <p:txBody>
          <a:bodyPr lIns="121854" tIns="60926" rIns="121854" bIns="60926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练后反思   延伸拓展</a:t>
            </a:r>
          </a:p>
        </p:txBody>
      </p:sp>
      <p:sp>
        <p:nvSpPr>
          <p:cNvPr id="4" name="矩形 3"/>
          <p:cNvSpPr/>
          <p:nvPr/>
        </p:nvSpPr>
        <p:spPr>
          <a:xfrm>
            <a:off x="329809" y="670341"/>
            <a:ext cx="11524006" cy="5734869"/>
          </a:xfrm>
          <a:prstGeom prst="rect">
            <a:avLst/>
          </a:prstGeom>
        </p:spPr>
        <p:txBody>
          <a:bodyPr lIns="91406" tIns="45703" rIns="91406" bIns="45703">
            <a:spAutoFit/>
          </a:bodyPr>
          <a:lstStyle/>
          <a:p>
            <a:pPr algn="just">
              <a:lnSpc>
                <a:spcPts val="5500"/>
              </a:lnSpc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分离和提纯物质应遵循的原则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不引入新杂质的原则。如果引入杂质则在后续操作中必须除杂。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不损耗、不减少被提纯物质的原则。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实验操作要简便易行的原则。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加入试剂的顺序要合理的原则。用化学方法除去溶液中的杂质时，要使被分离的物质或离子尽可能除净，需要加入过量的分离试剂，在多步分离过程中，后加的试剂应能够把前面所加入的无关物质或离子除去。</a:t>
            </a:r>
            <a:endParaRPr lang="zh-CN" altLang="zh-CN" sz="290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9926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285709" y="2230747"/>
            <a:ext cx="11726218" cy="2308290"/>
          </a:xfrm>
          <a:prstGeom prst="rect">
            <a:avLst/>
          </a:prstGeom>
          <a:noFill/>
        </p:spPr>
        <p:txBody>
          <a:bodyPr wrap="none" lIns="91406" tIns="45703" rIns="91406" bIns="45703" rtlCol="0"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考点一　</a:t>
            </a: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物质</a:t>
            </a: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分离、提纯的常用</a:t>
            </a: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方</a:t>
            </a:r>
            <a:endParaRPr lang="en-US" altLang="zh-CN" sz="6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60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6000" b="1" dirty="0">
                <a:solidFill>
                  <a:schemeClr val="bg1"/>
                </a:solidFill>
                <a:latin typeface="+mj-ea"/>
                <a:ea typeface="+mj-ea"/>
              </a:rPr>
              <a:t>            </a:t>
            </a: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法</a:t>
            </a: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及装置</a:t>
            </a:r>
          </a:p>
        </p:txBody>
      </p:sp>
    </p:spTree>
    <p:extLst>
      <p:ext uri="{BB962C8B-B14F-4D97-AF65-F5344CB8AC3E}">
        <p14:creationId xmlns:p14="http://schemas.microsoft.com/office/powerpoint/2010/main" val="5085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31840" y="45417"/>
            <a:ext cx="11524006" cy="5029548"/>
          </a:xfrm>
          <a:prstGeom prst="rect">
            <a:avLst/>
          </a:prstGeom>
        </p:spPr>
        <p:txBody>
          <a:bodyPr lIns="91406" tIns="45703" rIns="91406" bIns="45703">
            <a:spAutoFit/>
          </a:bodyPr>
          <a:lstStyle/>
          <a:p>
            <a:pPr algn="just">
              <a:lnSpc>
                <a:spcPts val="5500"/>
              </a:lnSpc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物质分离、提纯综合实验题热点归纳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如何提取母液中的成分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案例</a:t>
            </a:r>
            <a:r>
              <a:rPr lang="en-US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　在粗盐的提纯实验中，过滤，舍去不溶性杂质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滤渣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后，怎样从母液中获取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固体？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提示　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加热蒸发，当析出大量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晶体时，停止加热，利用余热蒸干。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案例</a:t>
            </a:r>
            <a:r>
              <a:rPr lang="en-US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　若母液是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饱和溶液，怎样获得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·5H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晶体？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提示　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加热蒸发，冷却结晶，过滤。</a:t>
            </a:r>
            <a:endParaRPr lang="zh-CN" altLang="zh-CN" sz="29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1382521" y="6598146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提示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783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82880" y="117426"/>
            <a:ext cx="11502035" cy="5060291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需要滤渣时，如何得到纯净的滤渣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案例</a:t>
            </a:r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</a:rPr>
              <a:t>3</a:t>
            </a: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在测定</a:t>
            </a:r>
            <a:r>
              <a:rPr lang="en-US" altLang="zh-CN" sz="2900" kern="100" dirty="0">
                <a:latin typeface="Times New Roman"/>
                <a:ea typeface="华文细黑"/>
              </a:rPr>
              <a:t>Na</a:t>
            </a:r>
            <a:r>
              <a:rPr lang="en-US" altLang="zh-CN" sz="29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900" kern="100" dirty="0">
                <a:latin typeface="Times New Roman"/>
                <a:ea typeface="华文细黑"/>
              </a:rPr>
              <a:t>SO</a:t>
            </a:r>
            <a:r>
              <a:rPr lang="en-US" altLang="zh-CN" sz="29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900" kern="100" dirty="0" err="1">
                <a:latin typeface="Times New Roman"/>
                <a:ea typeface="华文细黑"/>
              </a:rPr>
              <a:t>NaCl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的混合物中</a:t>
            </a:r>
            <a:r>
              <a:rPr lang="en-US" altLang="zh-CN" sz="2900" kern="100" dirty="0">
                <a:latin typeface="Times New Roman"/>
                <a:ea typeface="华文细黑"/>
              </a:rPr>
              <a:t>Na</a:t>
            </a:r>
            <a:r>
              <a:rPr lang="en-US" altLang="zh-CN" sz="29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900" kern="100" dirty="0">
                <a:latin typeface="Times New Roman"/>
                <a:ea typeface="华文细黑"/>
              </a:rPr>
              <a:t>SO</a:t>
            </a:r>
            <a:r>
              <a:rPr lang="en-US" altLang="zh-CN" sz="29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的质量分数时，可以在混合物中加入过量</a:t>
            </a:r>
            <a:r>
              <a:rPr lang="en-US" altLang="zh-CN" sz="2900" kern="100" dirty="0">
                <a:latin typeface="Times New Roman"/>
                <a:ea typeface="华文细黑"/>
              </a:rPr>
              <a:t>BaCl</a:t>
            </a:r>
            <a:r>
              <a:rPr lang="en-US" altLang="zh-CN" sz="29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溶液，沉淀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，然后过滤、洗涤、烘干、称量得到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的质量，试问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9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怎样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判断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是否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沉淀完全？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提示</a:t>
            </a: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在上层清液中，再加入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溶液，若产生白色沉淀，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说明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           </a:t>
            </a:r>
          </a:p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未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沉淀完全，反之则沉淀完全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9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429950"/>
              </p:ext>
            </p:extLst>
          </p:nvPr>
        </p:nvGraphicFramePr>
        <p:xfrm>
          <a:off x="6599262" y="1704549"/>
          <a:ext cx="1036638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209" name="文档" r:id="rId3" imgW="1037261" imgH="742783" progId="Word.Document.12">
                  <p:embed/>
                </p:oleObj>
              </mc:Choice>
              <mc:Fallback>
                <p:oleObj name="文档" r:id="rId3" imgW="1037261" imgH="7427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99262" y="1704549"/>
                        <a:ext cx="1036638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511768"/>
              </p:ext>
            </p:extLst>
          </p:nvPr>
        </p:nvGraphicFramePr>
        <p:xfrm>
          <a:off x="2237254" y="3113341"/>
          <a:ext cx="1036638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210" name="文档" r:id="rId5" imgW="1037261" imgH="742783" progId="Word.Document.12">
                  <p:embed/>
                </p:oleObj>
              </mc:Choice>
              <mc:Fallback>
                <p:oleObj name="文档" r:id="rId5" imgW="1037261" imgH="7427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7254" y="3113341"/>
                        <a:ext cx="1036638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211186"/>
              </p:ext>
            </p:extLst>
          </p:nvPr>
        </p:nvGraphicFramePr>
        <p:xfrm>
          <a:off x="10847734" y="3804603"/>
          <a:ext cx="1036638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211" name="文档" r:id="rId6" imgW="1037261" imgH="742783" progId="Word.Document.12">
                  <p:embed/>
                </p:oleObj>
              </mc:Choice>
              <mc:Fallback>
                <p:oleObj name="文档" r:id="rId6" imgW="1037261" imgH="7427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47734" y="3804603"/>
                        <a:ext cx="1036638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96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06574" y="78014"/>
            <a:ext cx="11163760" cy="5478354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过滤完毕后，为什么要洗涤沉淀</a:t>
            </a: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即洗涤沉淀的目的</a:t>
            </a: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)?</a:t>
            </a:r>
            <a:endParaRPr lang="zh-CN" altLang="zh-CN" sz="2900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提示　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洗去可溶性杂质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(Na</a:t>
            </a:r>
            <a:r>
              <a:rPr lang="zh-CN" altLang="zh-CN" sz="29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9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等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沉淀的洗涤方法？</a:t>
            </a:r>
            <a:endParaRPr lang="zh-CN" altLang="zh-CN" sz="2900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提示</a:t>
            </a: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沿玻璃棒向漏斗中注水至浸没沉淀，待水自然流下后，再重复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～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次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。</a:t>
            </a:r>
            <a:r>
              <a:rPr lang="en-US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(</a:t>
            </a:r>
            <a:r>
              <a:rPr lang="zh-CN" altLang="en-US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注意不能搅拌</a:t>
            </a:r>
            <a:r>
              <a:rPr lang="en-US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)</a:t>
            </a:r>
            <a:endParaRPr lang="en-US" altLang="zh-CN" sz="2900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怎样判断沉淀是否洗净？</a:t>
            </a:r>
            <a:endParaRPr lang="zh-CN" altLang="zh-CN" sz="2900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提示　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取</a:t>
            </a:r>
            <a:r>
              <a:rPr lang="zh-CN" altLang="zh-CN" sz="2900" b="1" u="heavy" kern="10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ea typeface="华文细黑"/>
                <a:cs typeface="Times New Roman"/>
              </a:rPr>
              <a:t>最后一次滤出液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少许于试管中，滴加稀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酸化的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溶液，若产生白色沉淀，说明沉淀未洗净，反之已洗净。</a:t>
            </a:r>
            <a:endParaRPr lang="zh-CN" altLang="zh-CN" sz="290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84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/>
          <p:cNvSpPr txBox="1"/>
          <p:nvPr/>
        </p:nvSpPr>
        <p:spPr>
          <a:xfrm>
            <a:off x="1342716" y="2610432"/>
            <a:ext cx="9417894" cy="1323405"/>
          </a:xfrm>
          <a:prstGeom prst="rect">
            <a:avLst/>
          </a:prstGeom>
          <a:noFill/>
        </p:spPr>
        <p:txBody>
          <a:bodyPr wrap="none" lIns="91406" tIns="45703" rIns="91406" bIns="45703" rtlCol="0" anchor="ctr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+mj-ea"/>
                <a:ea typeface="+mj-ea"/>
              </a:rPr>
              <a:t>探究高考　明确考向</a:t>
            </a:r>
            <a:endParaRPr lang="zh-CN" altLang="en-US" sz="8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686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237815" y="11742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739992" y="117426"/>
            <a:ext cx="373119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218027" y="117426"/>
            <a:ext cx="348979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71922" y="11742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73682" y="117426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51299" y="117426"/>
            <a:ext cx="348563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" name="矩形 2"/>
          <p:cNvSpPr/>
          <p:nvPr/>
        </p:nvSpPr>
        <p:spPr>
          <a:xfrm>
            <a:off x="81037" y="572625"/>
            <a:ext cx="12638905" cy="6117025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1.(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高考选项组合题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下列有关物质分离、提纯的操作叙述错误的是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做蒸馏实验时，在蒸馏烧瓶中应加入沸石，以防暴沸。如果在沸腾前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发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现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忘记加沸石，应立即停止加热，冷却后补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加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      </a:t>
            </a:r>
            <a:r>
              <a:rPr lang="en-US" altLang="zh-CN" sz="2900" kern="100" dirty="0" smtClean="0">
                <a:latin typeface="Times New Roman"/>
                <a:ea typeface="华文细黑"/>
                <a:cs typeface="Times New Roman"/>
              </a:rPr>
              <a:t>  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2015·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浙江理综，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8B)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提纯混有少量硝酸钾的氯化钠，应采用在较高温度下制得浓溶液再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冷却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结晶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、过滤、干燥的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方法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	                               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2015·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浙江理综，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8D)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C.1-­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己醇的沸点比己烷的沸点高，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1-­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己醇和己烷可通过蒸馏初步</a:t>
            </a:r>
            <a:r>
              <a:rPr lang="zh-CN" altLang="zh-CN" sz="2900" kern="100" dirty="0" smtClean="0">
                <a:latin typeface="Times New Roman"/>
                <a:ea typeface="华文细黑"/>
                <a:cs typeface="Times New Roman"/>
              </a:rPr>
              <a:t>分离</a:t>
            </a:r>
            <a:endParaRPr lang="en-US" altLang="zh-CN" sz="2900" kern="100" dirty="0" smtClean="0">
              <a:latin typeface="Times New Roman"/>
              <a:ea typeface="华文细黑"/>
              <a:cs typeface="Times New Roman"/>
            </a:endParaRPr>
          </a:p>
          <a:p>
            <a:pPr algn="r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 smtClean="0">
                <a:latin typeface="Times New Roman"/>
                <a:ea typeface="华文细黑"/>
                <a:cs typeface="Courier New"/>
              </a:rPr>
              <a:t>(2015·</a:t>
            </a:r>
            <a:r>
              <a:rPr lang="zh-CN" altLang="zh-CN" sz="2900" kern="100" dirty="0" smtClean="0">
                <a:latin typeface="Times New Roman"/>
                <a:ea typeface="华文细黑"/>
                <a:cs typeface="Times New Roman"/>
              </a:rPr>
              <a:t>广东理综，</a:t>
            </a:r>
            <a:r>
              <a:rPr lang="en-US" altLang="zh-CN" sz="2900" kern="100" dirty="0" smtClean="0">
                <a:latin typeface="Times New Roman"/>
                <a:ea typeface="华文细黑"/>
                <a:cs typeface="Courier New"/>
              </a:rPr>
              <a:t>9A)</a:t>
            </a:r>
            <a:endParaRPr lang="zh-CN" altLang="zh-CN" sz="29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提纯含有少量乙酸的乙酸乙酯：向含有少量乙酸的乙酸乙酯中加入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适量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饱和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溶液，振荡后静置分液，并除去有机相的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水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2015·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江苏，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13B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900" kern="100" dirty="0">
              <a:latin typeface="宋体"/>
              <a:cs typeface="Courier New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68259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567" y="693490"/>
            <a:ext cx="11409907" cy="5618829"/>
          </a:xfrm>
          <a:prstGeom prst="rect">
            <a:avLst/>
          </a:prstGeom>
        </p:spPr>
        <p:txBody>
          <a:bodyPr lIns="91406" tIns="45703" rIns="91406" bIns="45703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项，做蒸馏实验时，在蒸馏烧瓶中应加入沸石或碎瓷片，以防暴沸，如果忘记加入，应立即停止加热，冷却后补加，正确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项，正确操作是蒸发结晶、趁热过滤、洗涤、干燥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项，互溶的液体物质沸点相差较大的，可以用蒸馏的方法分离，正确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项，乙酸的酸性强于碳酸钠，用饱和碳酸钠可以除去乙酸，还可以降低乙酸乙酯的溶解度使之析出，然后分液即可，故正确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11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9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100" b="1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</p:txBody>
      </p:sp>
      <p:sp>
        <p:nvSpPr>
          <p:cNvPr id="1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237815" y="11742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739992" y="117426"/>
            <a:ext cx="373119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218027" y="117426"/>
            <a:ext cx="348979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71922" y="11742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73682" y="117426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51299" y="117426"/>
            <a:ext cx="348563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5163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8585" y="763689"/>
            <a:ext cx="11185087" cy="3439369"/>
          </a:xfrm>
          <a:prstGeom prst="rect">
            <a:avLst/>
          </a:prstGeom>
        </p:spPr>
        <p:txBody>
          <a:bodyPr lIns="91406" tIns="45703" rIns="91406" bIns="45703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2.(2014·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海南，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下列除杂操作可行的是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通过浓硫酸除去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通过灼热的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CuO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除去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CO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通过灼热的镁粉除去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通过水除去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en-US" altLang="zh-CN" sz="2900" kern="100" dirty="0">
              <a:latin typeface="宋体"/>
              <a:cs typeface="Courier New"/>
            </a:endParaRPr>
          </a:p>
        </p:txBody>
      </p:sp>
      <p:sp>
        <p:nvSpPr>
          <p:cNvPr id="1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237815" y="11742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739992" y="117426"/>
            <a:ext cx="373119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218027" y="117426"/>
            <a:ext cx="348979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71922" y="11742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73682" y="117426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51299" y="117426"/>
            <a:ext cx="348563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矩形 23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66324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2961" y="1939604"/>
            <a:ext cx="12638989" cy="5090590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 algn="just">
              <a:lnSpc>
                <a:spcPct val="16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</a:rPr>
              <a:t>B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900" kern="100" dirty="0">
                <a:latin typeface="Times New Roman"/>
                <a:ea typeface="华文细黑"/>
              </a:rPr>
              <a:t>H</a:t>
            </a:r>
            <a:r>
              <a:rPr lang="en-US" altLang="zh-CN" sz="29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900" kern="100" dirty="0">
                <a:latin typeface="Times New Roman"/>
                <a:ea typeface="华文细黑"/>
              </a:rPr>
              <a:t>CO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均能与</a:t>
            </a:r>
            <a:r>
              <a:rPr lang="en-US" altLang="zh-CN" sz="2900" kern="100" dirty="0" err="1">
                <a:latin typeface="Times New Roman"/>
                <a:ea typeface="华文细黑"/>
              </a:rPr>
              <a:t>CuO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发生反应</a:t>
            </a:r>
            <a:r>
              <a:rPr lang="en-US" altLang="zh-CN" sz="2900" kern="100" dirty="0">
                <a:latin typeface="Times New Roman"/>
                <a:ea typeface="华文细黑"/>
              </a:rPr>
              <a:t>(H</a:t>
            </a:r>
            <a:r>
              <a:rPr lang="en-US" altLang="zh-CN" sz="29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900" kern="100" dirty="0" err="1">
                <a:latin typeface="Times New Roman"/>
                <a:ea typeface="华文细黑"/>
              </a:rPr>
              <a:t>CuO</a:t>
            </a:r>
            <a:r>
              <a:rPr lang="en-US" altLang="zh-CN" sz="2900" kern="100" dirty="0">
                <a:latin typeface="Times New Roman"/>
                <a:ea typeface="华文细黑"/>
              </a:rPr>
              <a:t>            </a:t>
            </a:r>
            <a:r>
              <a:rPr lang="en-US" altLang="zh-CN" sz="2900" kern="100" dirty="0">
                <a:latin typeface="Times New Roman"/>
                <a:ea typeface="华文细黑"/>
              </a:rPr>
              <a:t>Cu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900" kern="100" dirty="0">
                <a:latin typeface="Times New Roman"/>
                <a:ea typeface="华文细黑"/>
              </a:rPr>
              <a:t>H</a:t>
            </a:r>
            <a:r>
              <a:rPr lang="en-US" altLang="zh-CN" sz="29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900" kern="100" dirty="0">
                <a:latin typeface="Times New Roman"/>
                <a:ea typeface="华文细黑"/>
              </a:rPr>
              <a:t>O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900" kern="100" dirty="0">
                <a:latin typeface="Times New Roman"/>
                <a:ea typeface="华文细黑"/>
              </a:rPr>
              <a:t>CO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900" kern="100" dirty="0" err="1">
                <a:latin typeface="Times New Roman"/>
                <a:ea typeface="华文细黑"/>
              </a:rPr>
              <a:t>CuO</a:t>
            </a:r>
            <a:endParaRPr lang="en-US" altLang="zh-CN" sz="29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6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              Cu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，错误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1100" kern="100" dirty="0">
              <a:latin typeface="宋体"/>
              <a:cs typeface="Courier New"/>
            </a:endParaRPr>
          </a:p>
          <a:p>
            <a:pPr algn="just">
              <a:lnSpc>
                <a:spcPct val="16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</a:rPr>
              <a:t>C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900" kern="100" dirty="0">
                <a:latin typeface="Times New Roman"/>
                <a:ea typeface="华文细黑"/>
              </a:rPr>
              <a:t>N</a:t>
            </a:r>
            <a:r>
              <a:rPr lang="en-US" altLang="zh-CN" sz="29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900" kern="100" dirty="0">
                <a:latin typeface="Times New Roman"/>
                <a:ea typeface="华文细黑"/>
              </a:rPr>
              <a:t>O</a:t>
            </a:r>
            <a:r>
              <a:rPr lang="en-US" altLang="zh-CN" sz="29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均能与镁粉发生反应</a:t>
            </a:r>
            <a:r>
              <a:rPr lang="en-US" altLang="zh-CN" sz="2900" kern="100" dirty="0">
                <a:latin typeface="Times New Roman"/>
                <a:ea typeface="华文细黑"/>
              </a:rPr>
              <a:t>(3Mg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900" kern="100" dirty="0">
                <a:latin typeface="Times New Roman"/>
                <a:ea typeface="华文细黑"/>
              </a:rPr>
              <a:t> </a:t>
            </a:r>
            <a:r>
              <a:rPr lang="en-US" altLang="zh-CN" sz="2900" kern="100" dirty="0">
                <a:latin typeface="Times New Roman"/>
                <a:ea typeface="华文细黑"/>
              </a:rPr>
              <a:t>N</a:t>
            </a:r>
            <a:r>
              <a:rPr lang="en-US" altLang="zh-CN" sz="2900" kern="100" baseline="-25000" dirty="0">
                <a:latin typeface="Times New Roman"/>
                <a:ea typeface="华文细黑"/>
              </a:rPr>
              <a:t>2                  </a:t>
            </a:r>
            <a:r>
              <a:rPr lang="en-US" altLang="zh-CN" sz="2900" kern="100" dirty="0">
                <a:latin typeface="Times New Roman"/>
                <a:ea typeface="华文细黑"/>
              </a:rPr>
              <a:t>Mg</a:t>
            </a:r>
            <a:r>
              <a:rPr lang="en-US" altLang="zh-CN" sz="2900" kern="100" baseline="-25000" dirty="0">
                <a:latin typeface="Times New Roman"/>
                <a:ea typeface="华文细黑"/>
              </a:rPr>
              <a:t>3</a:t>
            </a:r>
            <a:r>
              <a:rPr lang="en-US" altLang="zh-CN" sz="2900" kern="100" dirty="0">
                <a:latin typeface="Times New Roman"/>
                <a:ea typeface="华文细黑"/>
              </a:rPr>
              <a:t>N</a:t>
            </a:r>
            <a:r>
              <a:rPr lang="en-US" altLang="zh-CN" sz="29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900" kern="100" dirty="0">
                <a:latin typeface="Times New Roman"/>
                <a:ea typeface="华文细黑"/>
              </a:rPr>
              <a:t>2Mg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900" kern="100" dirty="0">
                <a:latin typeface="Times New Roman"/>
                <a:ea typeface="华文细黑"/>
              </a:rPr>
              <a:t>O</a:t>
            </a:r>
            <a:r>
              <a:rPr lang="en-US" altLang="zh-CN" sz="2900" kern="100" baseline="-25000" dirty="0">
                <a:latin typeface="Times New Roman"/>
                <a:ea typeface="华文细黑"/>
              </a:rPr>
              <a:t>2</a:t>
            </a:r>
          </a:p>
          <a:p>
            <a:pPr algn="just">
              <a:lnSpc>
                <a:spcPct val="16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</a:rPr>
              <a:t>            2MgO</a:t>
            </a:r>
            <a:r>
              <a:rPr lang="en-US" altLang="zh-CN" sz="2900" kern="100" dirty="0">
                <a:latin typeface="Times New Roman"/>
                <a:ea typeface="华文细黑"/>
              </a:rPr>
              <a:t>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，错误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900" kern="100" baseline="-25000" dirty="0">
              <a:latin typeface="Times New Roman"/>
              <a:ea typeface="华文细黑"/>
            </a:endParaRPr>
          </a:p>
          <a:p>
            <a:pPr algn="just">
              <a:lnSpc>
                <a:spcPct val="16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在水中的溶解度很小，不能用水来除去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，应利用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溶液除去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，错误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1100" kern="100" dirty="0">
              <a:latin typeface="宋体"/>
              <a:cs typeface="Courier New"/>
            </a:endParaRPr>
          </a:p>
          <a:p>
            <a:pPr algn="just">
              <a:lnSpc>
                <a:spcPct val="1600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9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1100" b="1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95482"/>
              </p:ext>
            </p:extLst>
          </p:nvPr>
        </p:nvGraphicFramePr>
        <p:xfrm>
          <a:off x="7281754" y="1855678"/>
          <a:ext cx="1190625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87" name="文档" r:id="rId3" imgW="1189863" imgH="884849" progId="Word.Document.12">
                  <p:embed/>
                </p:oleObj>
              </mc:Choice>
              <mc:Fallback>
                <p:oleObj name="文档" r:id="rId3" imgW="1189863" imgH="8848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81754" y="1855678"/>
                        <a:ext cx="1190625" cy="88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851722"/>
              </p:ext>
            </p:extLst>
          </p:nvPr>
        </p:nvGraphicFramePr>
        <p:xfrm>
          <a:off x="545231" y="2544388"/>
          <a:ext cx="1190625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88" name="文档" r:id="rId5" imgW="1189863" imgH="884849" progId="Word.Document.12">
                  <p:embed/>
                </p:oleObj>
              </mc:Choice>
              <mc:Fallback>
                <p:oleObj name="文档" r:id="rId5" imgW="1189863" imgH="8848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5231" y="2544388"/>
                        <a:ext cx="1190625" cy="88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238667"/>
              </p:ext>
            </p:extLst>
          </p:nvPr>
        </p:nvGraphicFramePr>
        <p:xfrm>
          <a:off x="7290632" y="3192460"/>
          <a:ext cx="1190625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89" name="文档" r:id="rId7" imgW="1189863" imgH="885570" progId="Word.Document.12">
                  <p:embed/>
                </p:oleObj>
              </mc:Choice>
              <mc:Fallback>
                <p:oleObj name="文档" r:id="rId7" imgW="1189863" imgH="8855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290632" y="3192460"/>
                        <a:ext cx="1190625" cy="88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69693"/>
              </p:ext>
            </p:extLst>
          </p:nvPr>
        </p:nvGraphicFramePr>
        <p:xfrm>
          <a:off x="441855" y="3893288"/>
          <a:ext cx="1190625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90" name="文档" r:id="rId9" imgW="1189863" imgH="885570" progId="Word.Document.12">
                  <p:embed/>
                </p:oleObj>
              </mc:Choice>
              <mc:Fallback>
                <p:oleObj name="文档" r:id="rId9" imgW="1189863" imgH="8855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1855" y="3893288"/>
                        <a:ext cx="1190625" cy="88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296978" y="621482"/>
            <a:ext cx="11633436" cy="1431127"/>
          </a:xfrm>
          <a:prstGeom prst="rect">
            <a:avLst/>
          </a:prstGeom>
        </p:spPr>
        <p:txBody>
          <a:bodyPr lIns="91406" tIns="45703" rIns="91406" bIns="45703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项，浓硫酸具有吸水性且不与</a:t>
            </a:r>
            <a:r>
              <a:rPr lang="en-US" altLang="zh-CN" sz="29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发生反应，所以除去</a:t>
            </a:r>
            <a:r>
              <a:rPr lang="en-US" altLang="zh-CN" sz="29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9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可以通过浓硫酸进行，正确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9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237815" y="11742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739992" y="117426"/>
            <a:ext cx="373119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218027" y="117426"/>
            <a:ext cx="348979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671922" y="11742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173682" y="117426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51299" y="117426"/>
            <a:ext cx="348563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807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" y="1140785"/>
            <a:ext cx="184662" cy="461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06" tIns="45703" rIns="91406" bIns="45703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06577" y="693491"/>
            <a:ext cx="11185087" cy="761713"/>
          </a:xfrm>
          <a:prstGeom prst="rect">
            <a:avLst/>
          </a:prstGeom>
        </p:spPr>
        <p:txBody>
          <a:bodyPr lIns="91406" tIns="45703" rIns="91406" bIns="45703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</a:rPr>
              <a:t>4.(</a:t>
            </a:r>
            <a:r>
              <a:rPr lang="en-US" altLang="zh-CN" sz="2900" kern="100" dirty="0">
                <a:latin typeface="Times New Roman"/>
                <a:ea typeface="华文细黑"/>
              </a:rPr>
              <a:t>2015·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安徽理综，</a:t>
            </a:r>
            <a:r>
              <a:rPr lang="en-US" altLang="zh-CN" sz="2900" kern="100" dirty="0">
                <a:latin typeface="Times New Roman"/>
                <a:ea typeface="华文细黑"/>
              </a:rPr>
              <a:t>8)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下列有关实验的选项正确的是</a:t>
            </a:r>
            <a:r>
              <a:rPr lang="en-US" altLang="zh-CN" sz="2900" kern="100" dirty="0">
                <a:latin typeface="Times New Roman"/>
                <a:ea typeface="华文细黑"/>
              </a:rPr>
              <a:t>(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900" kern="100" dirty="0">
                <a:latin typeface="Times New Roman"/>
                <a:ea typeface="华文细黑"/>
              </a:rPr>
              <a:t>)</a:t>
            </a:r>
            <a:endParaRPr lang="zh-CN" altLang="zh-CN" sz="2900" kern="100" dirty="0">
              <a:latin typeface="宋体"/>
              <a:cs typeface="Courier New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373838"/>
              </p:ext>
            </p:extLst>
          </p:nvPr>
        </p:nvGraphicFramePr>
        <p:xfrm>
          <a:off x="545583" y="1510368"/>
          <a:ext cx="11087584" cy="5234175"/>
        </p:xfrm>
        <a:graphic>
          <a:graphicData uri="http://schemas.openxmlformats.org/drawingml/2006/table">
            <a:tbl>
              <a:tblPr/>
              <a:tblGrid>
                <a:gridCol w="3309618"/>
                <a:gridCol w="2234174"/>
                <a:gridCol w="2771896"/>
                <a:gridCol w="2771896"/>
              </a:tblGrid>
              <a:tr h="256091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A.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配制</a:t>
                      </a: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0.10 </a:t>
                      </a:r>
                      <a:r>
                        <a:rPr lang="en-US" sz="2800" kern="100" dirty="0" err="1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mol·L</a:t>
                      </a:r>
                      <a:r>
                        <a:rPr lang="zh-CN" sz="2800" kern="100" baseline="300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－</a:t>
                      </a:r>
                      <a:r>
                        <a:rPr lang="en-US" sz="2800" kern="100" baseline="30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</a:t>
                      </a: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 </a:t>
                      </a:r>
                      <a:r>
                        <a:rPr lang="en-US" sz="2800" kern="100" dirty="0" err="1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B.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除去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中的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C.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苯萃取碘水中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I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，分出水层后的操作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D.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记录滴定终点读数为</a:t>
                      </a: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12.20 mL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32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endParaRPr lang="en-US" sz="2800" kern="10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endParaRPr lang="en-US" sz="2800" kern="100" dirty="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endParaRPr lang="en-US" sz="2800" kern="100" dirty="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endParaRPr lang="en-US" sz="2800" kern="100" dirty="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9" name="Picture 8" descr="C:\Users\Administrator\Desktop\人教版 化学\HX106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35" y="3894598"/>
            <a:ext cx="1886416" cy="192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Administrator\Desktop\人教版 化学\HX107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56" y="4233574"/>
            <a:ext cx="2807119" cy="159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:\Users\Administrator\Desktop\人教版 化学\HX108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463" y="3573810"/>
            <a:ext cx="2183258" cy="225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C:\Users\Administrator\Desktop\人教版 化学\HX109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799" y="3573810"/>
            <a:ext cx="2135383" cy="225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237815" y="11742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739992" y="117426"/>
            <a:ext cx="373119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218027" y="117426"/>
            <a:ext cx="348979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671922" y="11742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173682" y="117426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651299" y="117426"/>
            <a:ext cx="348563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3" name="矩形 32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圆角矩形 33">
            <a:hlinkClick r:id="rId11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59017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88538" y="45418"/>
            <a:ext cx="11074344" cy="1431127"/>
          </a:xfrm>
          <a:prstGeom prst="rect">
            <a:avLst/>
          </a:prstGeom>
        </p:spPr>
        <p:txBody>
          <a:bodyPr lIns="91406" tIns="45703" rIns="91406" bIns="45703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5.(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2014·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江苏，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下列装置应用于实验室制氯气并回收氯化锰的实验，能达到实验目的的是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900" kern="100" dirty="0">
              <a:latin typeface="宋体"/>
              <a:cs typeface="Courier New"/>
            </a:endParaRPr>
          </a:p>
        </p:txBody>
      </p:sp>
      <p:pic>
        <p:nvPicPr>
          <p:cNvPr id="17" name="Picture 2" descr="20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49"/>
          <a:stretch/>
        </p:blipFill>
        <p:spPr bwMode="auto">
          <a:xfrm>
            <a:off x="661927" y="1715751"/>
            <a:ext cx="1969165" cy="3066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 descr="20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81"/>
          <a:stretch/>
        </p:blipFill>
        <p:spPr bwMode="auto">
          <a:xfrm>
            <a:off x="6137368" y="1386690"/>
            <a:ext cx="1668123" cy="339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 descr="20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33"/>
          <a:stretch/>
        </p:blipFill>
        <p:spPr bwMode="auto">
          <a:xfrm>
            <a:off x="3045275" y="1715751"/>
            <a:ext cx="2677911" cy="3066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 descr="20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1" r="15701"/>
          <a:stretch/>
        </p:blipFill>
        <p:spPr bwMode="auto">
          <a:xfrm>
            <a:off x="8219670" y="1402828"/>
            <a:ext cx="1805972" cy="339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椭圆 1"/>
          <p:cNvSpPr/>
          <p:nvPr/>
        </p:nvSpPr>
        <p:spPr>
          <a:xfrm>
            <a:off x="661927" y="3629679"/>
            <a:ext cx="1571725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34566" y="5013970"/>
            <a:ext cx="11233248" cy="1765834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 algn="just">
              <a:lnSpc>
                <a:spcPct val="125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用装置甲制取</a:t>
            </a:r>
            <a:r>
              <a:rPr lang="zh-CN" altLang="zh-CN" sz="2900" kern="100" dirty="0" smtClean="0">
                <a:latin typeface="Times New Roman"/>
                <a:ea typeface="华文细黑"/>
                <a:cs typeface="Times New Roman"/>
              </a:rPr>
              <a:t>氯气</a:t>
            </a:r>
            <a:r>
              <a:rPr lang="en-US" altLang="zh-CN" sz="2900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en-US" altLang="zh-CN" sz="29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用装置乙除去氯气中的少量氯化氢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ct val="125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用装置丙分离二氧化锰和氯化锰</a:t>
            </a:r>
            <a:r>
              <a:rPr lang="zh-CN" altLang="zh-CN" sz="2900" kern="100" dirty="0" smtClean="0">
                <a:latin typeface="Times New Roman"/>
                <a:ea typeface="华文细黑"/>
                <a:cs typeface="Times New Roman"/>
              </a:rPr>
              <a:t>溶液</a:t>
            </a:r>
            <a:endParaRPr lang="en-US" altLang="zh-CN" sz="29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25000"/>
              </a:lnSpc>
              <a:tabLst>
                <a:tab pos="1890153" algn="l"/>
              </a:tabLst>
            </a:pPr>
            <a:r>
              <a:rPr lang="en-US" altLang="zh-CN" sz="29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用装置丁蒸干氯化锰溶液制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MnCl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·4H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900" kern="100" dirty="0">
              <a:latin typeface="宋体"/>
              <a:cs typeface="Courier New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7403" y="4581922"/>
            <a:ext cx="2425595" cy="538575"/>
          </a:xfrm>
          <a:prstGeom prst="rect">
            <a:avLst/>
          </a:prstGeom>
          <a:noFill/>
        </p:spPr>
        <p:txBody>
          <a:bodyPr wrap="none" lIns="91406" tIns="45703" rIns="91406" bIns="45703" rtlCol="0">
            <a:spAutoFit/>
          </a:bodyPr>
          <a:lstStyle/>
          <a:p>
            <a:r>
              <a:rPr lang="zh-CN" altLang="en-US" sz="29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缺少加热装置</a:t>
            </a:r>
            <a:endParaRPr lang="zh-CN" altLang="en-US" sz="29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40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395686" y="741534"/>
            <a:ext cx="11388152" cy="3649693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物质分离、提纯的区别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物质的分离</a:t>
            </a:r>
            <a:endParaRPr lang="zh-CN" altLang="zh-CN" sz="2900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将混合物的各组分分离开来，获得几种纯净物的过程。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物质的提纯</a:t>
            </a:r>
            <a:endParaRPr lang="zh-CN" altLang="zh-CN" sz="2900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将混合物中的杂质除去而得到纯净物的过程，又叫物质的净化或除杂。</a:t>
            </a:r>
            <a:endParaRPr lang="zh-CN" altLang="zh-CN" sz="29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5686" y="4293890"/>
            <a:ext cx="11388152" cy="2239006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en-US" sz="2900" kern="100" dirty="0">
                <a:latin typeface="Times New Roman"/>
                <a:ea typeface="华文细黑"/>
                <a:cs typeface="Courier New"/>
              </a:rPr>
              <a:t>请指出以下词语中蕴含的分离提纯方法：</a:t>
            </a:r>
            <a:endParaRPr lang="en-US" altLang="zh-CN" sz="2900" kern="100" dirty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en-US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en-US" sz="29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泥</a:t>
            </a:r>
            <a:r>
              <a:rPr lang="zh-CN" altLang="en-US" sz="29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水</a:t>
            </a:r>
            <a:r>
              <a:rPr lang="zh-CN" altLang="en-US" sz="29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变</a:t>
            </a:r>
            <a:r>
              <a:rPr lang="zh-CN" altLang="en-US" sz="29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清     </a:t>
            </a:r>
            <a:r>
              <a:rPr lang="en-US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en-US" sz="29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夏天晒盐   </a:t>
            </a:r>
            <a:r>
              <a:rPr lang="zh-CN" altLang="en-US" sz="29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en-US" sz="29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冬天捞碱 </a:t>
            </a:r>
            <a:r>
              <a:rPr lang="zh-CN" altLang="en-US" sz="29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    </a:t>
            </a:r>
            <a:r>
              <a:rPr lang="en-US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en-US" sz="29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碘</a:t>
            </a:r>
            <a:r>
              <a:rPr lang="zh-CN" altLang="en-US" sz="29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水提碘      </a:t>
            </a:r>
            <a:r>
              <a:rPr lang="en-US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en-US" sz="29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酒精除水</a:t>
            </a:r>
            <a:endParaRPr lang="en-US" altLang="zh-CN" sz="2900" kern="100" dirty="0">
              <a:solidFill>
                <a:srgbClr val="0000FF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5350" y="5806058"/>
            <a:ext cx="1005335" cy="584741"/>
          </a:xfrm>
          <a:prstGeom prst="rect">
            <a:avLst/>
          </a:prstGeom>
          <a:noFill/>
        </p:spPr>
        <p:txBody>
          <a:bodyPr wrap="none" lIns="91406" tIns="45703" rIns="91406" bIns="45703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过滤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6855" y="5827619"/>
            <a:ext cx="1826072" cy="584741"/>
          </a:xfrm>
          <a:prstGeom prst="rect">
            <a:avLst/>
          </a:prstGeom>
          <a:noFill/>
        </p:spPr>
        <p:txBody>
          <a:bodyPr wrap="none" lIns="91406" tIns="45703" rIns="91406" bIns="45703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蒸发结晶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5170" y="5806058"/>
            <a:ext cx="1826072" cy="584741"/>
          </a:xfrm>
          <a:prstGeom prst="rect">
            <a:avLst/>
          </a:prstGeom>
          <a:noFill/>
        </p:spPr>
        <p:txBody>
          <a:bodyPr wrap="none" lIns="91406" tIns="45703" rIns="91406" bIns="45703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降温</a:t>
            </a:r>
            <a:r>
              <a:rPr lang="zh-CN" altLang="en-US" sz="3200" dirty="0">
                <a:solidFill>
                  <a:srgbClr val="FF0000"/>
                </a:solidFill>
              </a:rPr>
              <a:t>结晶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19343" y="5806058"/>
            <a:ext cx="2236441" cy="584741"/>
          </a:xfrm>
          <a:prstGeom prst="rect">
            <a:avLst/>
          </a:prstGeom>
          <a:noFill/>
        </p:spPr>
        <p:txBody>
          <a:bodyPr wrap="none" lIns="91406" tIns="45703" rIns="91406" bIns="45703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萃取、分液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274382" y="5797347"/>
            <a:ext cx="1005335" cy="584741"/>
          </a:xfrm>
          <a:prstGeom prst="rect">
            <a:avLst/>
          </a:prstGeom>
          <a:noFill/>
        </p:spPr>
        <p:txBody>
          <a:bodyPr wrap="none" lIns="91406" tIns="45703" rIns="91406" bIns="45703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蒸馏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1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72861" y="621483"/>
            <a:ext cx="11688154" cy="6340163"/>
          </a:xfrm>
          <a:prstGeom prst="rect">
            <a:avLst/>
          </a:prstGeom>
        </p:spPr>
        <p:txBody>
          <a:bodyPr lIns="91406" tIns="45703" rIns="91406" bIns="45703">
            <a:spAutoFit/>
          </a:bodyPr>
          <a:lstStyle/>
          <a:p>
            <a:pPr algn="just">
              <a:lnSpc>
                <a:spcPct val="1400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MnO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固体与浓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要在加热的条件下发生反应制取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，缺少加热装置；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项，除去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中混有的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气体，应将混合气体从长导气管通入盛有饱和食盐水的洗气瓶洗气，较纯净的气体从短导气管流出，选用饱和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溶液，可使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中混入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气体；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tabLst>
                <a:tab pos="1890153" algn="l"/>
              </a:tabLst>
            </a:pPr>
            <a:r>
              <a:rPr lang="en-US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项，制取</a:t>
            </a:r>
            <a:r>
              <a:rPr lang="en-US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9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实验结束后，将剩余物过滤除去未反应的</a:t>
            </a:r>
            <a:r>
              <a:rPr lang="en-US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MnO</a:t>
            </a:r>
            <a:r>
              <a:rPr lang="en-US" altLang="zh-CN" sz="29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，得到</a:t>
            </a:r>
            <a:r>
              <a:rPr lang="en-US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MnCl</a:t>
            </a:r>
            <a:r>
              <a:rPr lang="en-US" altLang="zh-CN" sz="29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溶液，从而回收</a:t>
            </a:r>
            <a:r>
              <a:rPr lang="en-US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MnCl</a:t>
            </a:r>
            <a:r>
              <a:rPr lang="en-US" altLang="zh-CN" sz="29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9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tabLst>
                <a:tab pos="1890153" algn="l"/>
              </a:tabLst>
            </a:pPr>
            <a:r>
              <a:rPr lang="en-US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MnCl</a:t>
            </a:r>
            <a:r>
              <a:rPr lang="en-US" altLang="zh-CN" sz="29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为强酸弱碱盐，易发生水解反应，直接蒸发溶剂，不能得到纯净的</a:t>
            </a:r>
            <a:r>
              <a:rPr lang="en-US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MnCl</a:t>
            </a:r>
            <a:r>
              <a:rPr lang="en-US" altLang="zh-CN" sz="29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·4H</a:t>
            </a:r>
            <a:r>
              <a:rPr lang="en-US" altLang="zh-CN" sz="29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9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9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900" b="1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237815" y="11742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739992" y="117426"/>
            <a:ext cx="373119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218027" y="117426"/>
            <a:ext cx="348979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71922" y="11742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73682" y="117426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51299" y="117426"/>
            <a:ext cx="348563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5506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-11574" y="1253357"/>
            <a:ext cx="184662" cy="461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06" tIns="45703" rIns="91406" bIns="45703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6" name="Picture 2" descr="HX1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38" y="1833111"/>
            <a:ext cx="5767706" cy="2483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403319" y="670340"/>
            <a:ext cx="11296939" cy="6117025"/>
          </a:xfrm>
          <a:prstGeom prst="rect">
            <a:avLst/>
          </a:prstGeom>
        </p:spPr>
        <p:txBody>
          <a:bodyPr lIns="91406" tIns="45703" rIns="91406" bIns="45703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6.(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2015·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全国卷</a:t>
            </a:r>
            <a:r>
              <a:rPr lang="en-US" altLang="zh-CN" sz="29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12)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海水开发利用的部分过程如下图所示。下列说法错误的是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endParaRPr lang="en-US" altLang="zh-CN" sz="2900" kern="100" dirty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endParaRPr lang="en-US" altLang="zh-CN" sz="2900" kern="100" dirty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endParaRPr lang="en-US" altLang="zh-CN" sz="2900" kern="100" dirty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向苦卤中通入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是为了提取溴</a:t>
            </a:r>
            <a:endParaRPr lang="zh-CN" altLang="zh-CN" sz="11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粗盐可采用除杂和重结晶等过程提纯</a:t>
            </a:r>
            <a:endParaRPr lang="zh-CN" altLang="zh-CN" sz="11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工业生产中常选用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作为沉淀剂</a:t>
            </a:r>
            <a:endParaRPr lang="zh-CN" altLang="zh-CN" sz="11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富集溴一般先用空气和水蒸气吹出单质溴，再用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将其还原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吸收</a:t>
            </a:r>
            <a:endParaRPr lang="zh-CN" altLang="zh-CN" sz="1100" kern="100" dirty="0">
              <a:latin typeface="宋体"/>
              <a:cs typeface="Courier New"/>
            </a:endParaRPr>
          </a:p>
        </p:txBody>
      </p:sp>
      <p:sp>
        <p:nvSpPr>
          <p:cNvPr id="1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237815" y="11742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739992" y="117426"/>
            <a:ext cx="373119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218027" y="117426"/>
            <a:ext cx="348979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671922" y="11742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173682" y="117426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651299" y="117426"/>
            <a:ext cx="348563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0" name="矩形 29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圆角矩形 30">
            <a:hlinkClick r:id="rId9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/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2" name="圆角矩形 31">
            <a:hlinkClick r:id="rId10" action="ppaction://hlinksldjump"/>
          </p:cNvPr>
          <p:cNvSpPr/>
          <p:nvPr/>
        </p:nvSpPr>
        <p:spPr>
          <a:xfrm>
            <a:off x="9847531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93190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316882" y="765498"/>
            <a:ext cx="11524006" cy="5618829"/>
          </a:xfrm>
          <a:prstGeom prst="rect">
            <a:avLst/>
          </a:prstGeom>
        </p:spPr>
        <p:txBody>
          <a:bodyPr lIns="91406" tIns="45703" rIns="91406" bIns="45703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项，向苦卤中通入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时发生反应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2Br</a:t>
            </a:r>
            <a:r>
              <a:rPr lang="zh-CN" altLang="zh-CN" sz="29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9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=2Cl</a:t>
            </a:r>
            <a:r>
              <a:rPr lang="zh-CN" altLang="zh-CN" sz="29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，故其目的是为了提取溴，正确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项，可将粗盐溶解、过滤除去难溶性杂质，然后向滤液中加入沉淀剂，过滤后调节滤液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以除去可溶性杂质，最后重结晶可得精盐，正确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项，工业生产常选用廉价的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作为沉淀剂，错误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项，由于通入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后所得溶液中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的浓度很小，因此利用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的挥发性，可先用空气和水蒸气吹出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，再用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将其还原为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HBr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进行富集，正确。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36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237815" y="11742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739992" y="117426"/>
            <a:ext cx="373119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218027" y="117426"/>
            <a:ext cx="348979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71922" y="11742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73682" y="117426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51299" y="117426"/>
            <a:ext cx="348563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2" name="矩形 31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8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/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752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1"/>
          <p:cNvSpPr txBox="1"/>
          <p:nvPr/>
        </p:nvSpPr>
        <p:spPr>
          <a:xfrm>
            <a:off x="2368637" y="2610432"/>
            <a:ext cx="7366050" cy="1323405"/>
          </a:xfrm>
          <a:prstGeom prst="rect">
            <a:avLst/>
          </a:prstGeom>
          <a:noFill/>
        </p:spPr>
        <p:txBody>
          <a:bodyPr wrap="none" lIns="91406" tIns="45703" rIns="91406" bIns="45703" rtlCol="0" anchor="ctr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+mj-ea"/>
                <a:ea typeface="+mj-ea"/>
              </a:rPr>
              <a:t>几个常见的实验</a:t>
            </a:r>
            <a:endParaRPr lang="zh-CN" altLang="en-US" sz="8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3"/>
          <p:cNvGrpSpPr>
            <a:grpSpLocks/>
          </p:cNvGrpSpPr>
          <p:nvPr/>
        </p:nvGrpSpPr>
        <p:grpSpPr bwMode="auto">
          <a:xfrm>
            <a:off x="25474" y="2349674"/>
            <a:ext cx="12190413" cy="3744416"/>
            <a:chOff x="30480" y="3047683"/>
            <a:chExt cx="9144000" cy="2805112"/>
          </a:xfrm>
        </p:grpSpPr>
        <p:grpSp>
          <p:nvGrpSpPr>
            <p:cNvPr id="23561" name="组合 9"/>
            <p:cNvGrpSpPr>
              <a:grpSpLocks/>
            </p:cNvGrpSpPr>
            <p:nvPr/>
          </p:nvGrpSpPr>
          <p:grpSpPr bwMode="auto">
            <a:xfrm>
              <a:off x="30480" y="3047683"/>
              <a:ext cx="9144000" cy="2805112"/>
              <a:chOff x="1356995" y="944563"/>
              <a:chExt cx="9144000" cy="2805112"/>
            </a:xfrm>
          </p:grpSpPr>
          <p:pic>
            <p:nvPicPr>
              <p:cNvPr id="23563" name="图片 36" descr="267f9e2f0708283828a20889b999a9014d08f184.jpg"/>
              <p:cNvPicPr>
                <a:picLocks noChangeAspect="1"/>
              </p:cNvPicPr>
              <p:nvPr/>
            </p:nvPicPr>
            <p:blipFill>
              <a:blip r:embed="rId2">
                <a:lum bright="-20000" contras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6" r="-380"/>
              <a:stretch>
                <a:fillRect/>
              </a:stretch>
            </p:blipFill>
            <p:spPr bwMode="auto">
              <a:xfrm>
                <a:off x="1356995" y="944563"/>
                <a:ext cx="9144000" cy="2805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564" name="TextBox 37"/>
              <p:cNvSpPr txBox="1">
                <a:spLocks noChangeArrowheads="1"/>
              </p:cNvSpPr>
              <p:nvPr/>
            </p:nvSpPr>
            <p:spPr bwMode="auto">
              <a:xfrm flipH="1">
                <a:off x="3901757" y="1432560"/>
                <a:ext cx="381317" cy="311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rgbClr val="8E163E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rgbClr val="8E163E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rgbClr val="8E163E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rgbClr val="8E163E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rgbClr val="8E163E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8E163E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8E163E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8E163E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8E163E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defTabSz="1088364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100" b="1">
                    <a:solidFill>
                      <a:srgbClr val="000000"/>
                    </a:solidFill>
                  </a:rPr>
                  <a:t>-</a:t>
                </a:r>
                <a:endParaRPr lang="zh-CN" altLang="en-US" sz="2100" b="1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3562" name="TextBox 37"/>
            <p:cNvSpPr txBox="1">
              <a:spLocks noChangeArrowheads="1"/>
            </p:cNvSpPr>
            <p:nvPr/>
          </p:nvSpPr>
          <p:spPr bwMode="auto">
            <a:xfrm flipH="1">
              <a:off x="7894002" y="5166360"/>
              <a:ext cx="381317" cy="311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rgbClr val="8E163E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rgbClr val="8E163E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rgbClr val="8E163E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rgbClr val="8E163E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rgbClr val="8E163E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8E163E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8E163E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8E163E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8E163E"/>
                  </a:solidFill>
                  <a:latin typeface="Arial" charset="0"/>
                  <a:ea typeface="宋体" charset="-122"/>
                </a:defRPr>
              </a:lvl9pPr>
            </a:lstStyle>
            <a:p>
              <a:pPr defTabSz="1088364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100" b="1">
                  <a:solidFill>
                    <a:srgbClr val="000000"/>
                  </a:solidFill>
                </a:rPr>
                <a:t>-</a:t>
              </a:r>
              <a:endParaRPr lang="zh-CN" altLang="en-US" sz="2100" b="1">
                <a:solidFill>
                  <a:srgbClr val="000000"/>
                </a:solidFill>
              </a:endParaRPr>
            </a:p>
          </p:txBody>
        </p:sp>
      </p:grp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70449" y="703757"/>
            <a:ext cx="3942837" cy="579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791" tIns="54397" rIns="108791" bIns="54397" anchor="b"/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364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zh-CN" altLang="en-US" sz="3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海水提溴</a:t>
            </a:r>
          </a:p>
        </p:txBody>
      </p:sp>
      <p:sp>
        <p:nvSpPr>
          <p:cNvPr id="21508" name="Rectangle 3"/>
          <p:cNvSpPr>
            <a:spLocks noChangeArrowheads="1"/>
          </p:cNvSpPr>
          <p:nvPr/>
        </p:nvSpPr>
        <p:spPr bwMode="auto">
          <a:xfrm>
            <a:off x="319828" y="1253161"/>
            <a:ext cx="11441084" cy="1379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108791" tIns="54397" rIns="108791" bIns="54397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364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3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   溴是一种贵重的药品原料，消毒药品。地球上99％以上的溴都蕴藏在大海达</a:t>
            </a:r>
            <a:r>
              <a:rPr lang="en-US" altLang="zh-CN" sz="33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l×10</a:t>
            </a:r>
            <a:r>
              <a:rPr lang="en-US" altLang="zh-CN" sz="3300" b="1" baseline="300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14</a:t>
            </a:r>
            <a:r>
              <a:rPr lang="zh-CN" altLang="en-US" sz="33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吨。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509014" y="5878066"/>
            <a:ext cx="3050610" cy="617688"/>
          </a:xfrm>
          <a:prstGeom prst="rect">
            <a:avLst/>
          </a:prstGeom>
          <a:noFill/>
        </p:spPr>
        <p:txBody>
          <a:bodyPr wrap="none" lIns="108791" tIns="54397" rIns="108791" bIns="54397">
            <a:spAutoFit/>
          </a:bodyPr>
          <a:lstStyle/>
          <a:p>
            <a:pPr defTabSz="108836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300" b="1" dirty="0">
                <a:solidFill>
                  <a:srgbClr val="FF0000"/>
                </a:solidFill>
                <a:latin typeface="宋体"/>
                <a:cs typeface="Times New Roman" pitchFamily="18" charset="0"/>
              </a:rPr>
              <a:t>③</a:t>
            </a:r>
            <a:r>
              <a:rPr lang="zh-CN" altLang="en-US" sz="33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再氧化</a:t>
            </a:r>
            <a:r>
              <a:rPr lang="en-US" altLang="zh-CN" sz="33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</a:t>
            </a:r>
            <a:r>
              <a:rPr lang="zh-CN" altLang="en-US" sz="33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提纯</a:t>
            </a:r>
            <a:r>
              <a:rPr lang="en-US" altLang="zh-CN" sz="33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)</a:t>
            </a:r>
            <a:endParaRPr lang="zh-CN" altLang="en-US" sz="3300" b="1" dirty="0">
              <a:solidFill>
                <a:srgbClr val="FF0000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21509" name="TextBox 38"/>
          <p:cNvSpPr txBox="1">
            <a:spLocks noChangeArrowheads="1"/>
          </p:cNvSpPr>
          <p:nvPr/>
        </p:nvSpPr>
        <p:spPr bwMode="auto">
          <a:xfrm>
            <a:off x="4385010" y="3244116"/>
            <a:ext cx="1494095" cy="61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791" tIns="54397" rIns="108791" bIns="54397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364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3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①</a:t>
            </a:r>
            <a:r>
              <a:rPr lang="zh-CN" altLang="en-US" sz="33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氧化</a:t>
            </a:r>
          </a:p>
        </p:txBody>
      </p:sp>
      <p:sp>
        <p:nvSpPr>
          <p:cNvPr id="21510" name="TextBox 39"/>
          <p:cNvSpPr txBox="1">
            <a:spLocks noChangeArrowheads="1"/>
          </p:cNvSpPr>
          <p:nvPr/>
        </p:nvSpPr>
        <p:spPr bwMode="auto">
          <a:xfrm>
            <a:off x="9014632" y="4005858"/>
            <a:ext cx="1494095" cy="61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791" tIns="54397" rIns="108791" bIns="54397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364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300" b="1" dirty="0">
                <a:solidFill>
                  <a:srgbClr val="FF0000"/>
                </a:solidFill>
                <a:latin typeface="宋体" charset="-122"/>
              </a:rPr>
              <a:t>②</a:t>
            </a:r>
            <a:r>
              <a:rPr lang="zh-CN" altLang="en-US" sz="33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富集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0015" y="4647467"/>
            <a:ext cx="1008541" cy="538575"/>
          </a:xfrm>
          <a:prstGeom prst="rect">
            <a:avLst/>
          </a:prstGeom>
          <a:noFill/>
        </p:spPr>
        <p:txBody>
          <a:bodyPr wrap="none" lIns="91406" tIns="45703" rIns="91406" bIns="45703" rtlCol="0">
            <a:spAutoFit/>
          </a:bodyPr>
          <a:lstStyle/>
          <a:p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9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9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63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1" grpId="0"/>
      <p:bldP spid="21509" grpId="0"/>
      <p:bldP spid="21510" grpId="0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4"/>
          <p:cNvSpPr txBox="1">
            <a:spLocks noChangeArrowheads="1"/>
          </p:cNvSpPr>
          <p:nvPr/>
        </p:nvSpPr>
        <p:spPr bwMode="auto">
          <a:xfrm>
            <a:off x="670901" y="3239252"/>
            <a:ext cx="8952335" cy="556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108791" tIns="54397" rIns="108791" bIns="54397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364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③ </a:t>
            </a:r>
            <a:r>
              <a:rPr lang="zh-CN" altLang="en-US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提纯：</a:t>
            </a:r>
            <a:r>
              <a:rPr lang="en-US" altLang="zh-CN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2HBr + Cl</a:t>
            </a:r>
            <a:r>
              <a:rPr lang="en-US" altLang="zh-CN" sz="2900" b="1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 Br</a:t>
            </a:r>
            <a:r>
              <a:rPr lang="en-US" altLang="zh-CN" sz="2900" b="1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+2HCl</a:t>
            </a:r>
          </a:p>
        </p:txBody>
      </p:sp>
      <p:sp>
        <p:nvSpPr>
          <p:cNvPr id="6" name="Text Box 25"/>
          <p:cNvSpPr txBox="1">
            <a:spLocks noChangeArrowheads="1"/>
          </p:cNvSpPr>
          <p:nvPr/>
        </p:nvSpPr>
        <p:spPr bwMode="auto">
          <a:xfrm>
            <a:off x="670896" y="1309993"/>
            <a:ext cx="8135408" cy="556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108791" tIns="54397" rIns="108791" bIns="54397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364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①</a:t>
            </a:r>
            <a:r>
              <a:rPr lang="zh-CN" altLang="en-US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氧化：</a:t>
            </a:r>
            <a:r>
              <a:rPr lang="en-US" altLang="zh-CN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2NaBr + Cl</a:t>
            </a:r>
            <a:r>
              <a:rPr lang="en-US" altLang="zh-CN" sz="2900" b="1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 Br</a:t>
            </a:r>
            <a:r>
              <a:rPr lang="en-US" altLang="zh-CN" sz="2900" b="1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+2NaCl</a:t>
            </a:r>
          </a:p>
        </p:txBody>
      </p:sp>
      <p:sp>
        <p:nvSpPr>
          <p:cNvPr id="10" name="Text Box 33"/>
          <p:cNvSpPr txBox="1">
            <a:spLocks noChangeArrowheads="1"/>
          </p:cNvSpPr>
          <p:nvPr/>
        </p:nvSpPr>
        <p:spPr bwMode="auto">
          <a:xfrm>
            <a:off x="6714941" y="1294384"/>
            <a:ext cx="4564842" cy="5561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108791" tIns="54397" rIns="108791" bIns="54397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364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2Br </a:t>
            </a:r>
            <a:r>
              <a:rPr lang="en-US" altLang="zh-CN" sz="2900" b="1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altLang="zh-CN" sz="2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 Cl</a:t>
            </a:r>
            <a:r>
              <a:rPr lang="en-US" altLang="zh-CN" sz="29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==Br</a:t>
            </a:r>
            <a:r>
              <a:rPr lang="en-US" altLang="zh-CN" sz="29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+ 2Cl</a:t>
            </a:r>
            <a:r>
              <a:rPr lang="en-US" altLang="zh-CN" sz="2900" b="1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endParaRPr lang="zh-CN" altLang="en-US" sz="2900" b="1" baseline="30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35"/>
          <p:cNvSpPr>
            <a:spLocks noChangeArrowheads="1"/>
          </p:cNvSpPr>
          <p:nvPr/>
        </p:nvSpPr>
        <p:spPr bwMode="auto">
          <a:xfrm>
            <a:off x="670896" y="1989636"/>
            <a:ext cx="10175609" cy="1225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791" tIns="54397" rIns="108791" bIns="54397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364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②</a:t>
            </a:r>
            <a:r>
              <a:rPr lang="zh-CN" altLang="en-US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富集：</a:t>
            </a:r>
            <a:r>
              <a:rPr lang="en-US" altLang="zh-CN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SO</a:t>
            </a:r>
            <a:r>
              <a:rPr lang="en-US" altLang="zh-CN" sz="2900" b="1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+ Br</a:t>
            </a:r>
            <a:r>
              <a:rPr lang="en-US" altLang="zh-CN" sz="2900" b="1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+ 2H</a:t>
            </a:r>
            <a:r>
              <a:rPr lang="en-US" altLang="zh-CN" sz="2900" b="1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O == H</a:t>
            </a:r>
            <a:r>
              <a:rPr lang="en-US" altLang="zh-CN" sz="2900" b="1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SO</a:t>
            </a:r>
            <a:r>
              <a:rPr lang="en-US" altLang="zh-CN" sz="2900" b="1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+ 2HBr</a:t>
            </a:r>
          </a:p>
          <a:p>
            <a:pPr defTabSz="1088364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900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                 </a:t>
            </a:r>
            <a:r>
              <a:rPr lang="en-US" altLang="zh-CN" sz="2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</a:t>
            </a:r>
            <a:r>
              <a:rPr lang="en-US" altLang="zh-CN" sz="29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+ Br</a:t>
            </a:r>
            <a:r>
              <a:rPr lang="en-US" altLang="zh-CN" sz="29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+ 2H</a:t>
            </a:r>
            <a:r>
              <a:rPr lang="en-US" altLang="zh-CN" sz="29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 == 4H</a:t>
            </a:r>
            <a:r>
              <a:rPr lang="en-US" altLang="zh-CN" sz="2900" b="1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 SO</a:t>
            </a:r>
            <a:r>
              <a:rPr lang="en-US" altLang="zh-CN" sz="29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900" b="1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2-</a:t>
            </a:r>
            <a:r>
              <a:rPr lang="en-US" altLang="zh-CN" sz="2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+2Br </a:t>
            </a:r>
            <a:r>
              <a:rPr lang="en-US" altLang="zh-CN" sz="2900" b="1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endParaRPr lang="zh-CN" altLang="en-US" sz="2900" b="1" baseline="30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622599" y="3877089"/>
            <a:ext cx="10945215" cy="2649013"/>
          </a:xfrm>
          <a:prstGeom prst="rect">
            <a:avLst/>
          </a:prstGeom>
          <a:noFill/>
          <a:ln w="12700" cap="sq">
            <a:solidFill>
              <a:schemeClr val="bg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8791" tIns="54397" rIns="108791" bIns="54397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364" eaLnBrk="1" fontAlgn="base" hangingPunct="1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</a:pPr>
            <a:r>
              <a:rPr lang="zh-CN" altLang="en-US" sz="33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溴的矿物极少，溴主要靠从海水中提取，先在</a:t>
            </a:r>
            <a:r>
              <a:rPr lang="zh-CN" altLang="en-US" sz="33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浓缩海水</a:t>
            </a:r>
            <a:r>
              <a:rPr lang="en-US" altLang="zh-CN" sz="33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33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含</a:t>
            </a:r>
            <a:r>
              <a:rPr lang="en-US" altLang="zh-CN" sz="33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Br</a:t>
            </a:r>
            <a:r>
              <a:rPr lang="en-US" altLang="zh-CN" sz="3300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sz="33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33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通入</a:t>
            </a:r>
            <a:r>
              <a:rPr lang="zh-CN" altLang="en-US" sz="33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氯气</a:t>
            </a:r>
            <a:r>
              <a:rPr lang="zh-CN" altLang="en-US" sz="33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，再用</a:t>
            </a:r>
            <a:r>
              <a:rPr lang="zh-CN" altLang="en-US" sz="33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空气或水蒸气将溴吹出</a:t>
            </a:r>
            <a:r>
              <a:rPr lang="zh-CN" altLang="en-US" sz="33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，但得到的溴的浓度很稀。然后用</a:t>
            </a:r>
            <a:r>
              <a:rPr lang="zh-CN" altLang="en-US" sz="33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二氧化硫将其还原</a:t>
            </a:r>
            <a:r>
              <a:rPr lang="zh-CN" altLang="en-US" sz="33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，再通入氯气，再吹出，从而得到</a:t>
            </a:r>
            <a:r>
              <a:rPr lang="zh-CN" altLang="en-US" sz="33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较浓的溴</a:t>
            </a:r>
            <a:r>
              <a:rPr lang="zh-CN" altLang="en-US" sz="33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                  </a:t>
            </a:r>
          </a:p>
        </p:txBody>
      </p:sp>
      <p:sp>
        <p:nvSpPr>
          <p:cNvPr id="13" name="Text Box 38"/>
          <p:cNvSpPr txBox="1">
            <a:spLocks noChangeArrowheads="1"/>
          </p:cNvSpPr>
          <p:nvPr/>
        </p:nvSpPr>
        <p:spPr bwMode="auto">
          <a:xfrm>
            <a:off x="6276723" y="3210154"/>
            <a:ext cx="3850933" cy="100240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108791" tIns="54397" rIns="108791" bIns="54397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364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2Br </a:t>
            </a:r>
            <a:r>
              <a:rPr lang="en-US" altLang="zh-CN" sz="2900" b="1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altLang="zh-CN" sz="2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 Cl</a:t>
            </a:r>
            <a:r>
              <a:rPr lang="en-US" altLang="zh-CN" sz="29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==Br</a:t>
            </a:r>
            <a:r>
              <a:rPr lang="en-US" altLang="zh-CN" sz="29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+ 2Cl</a:t>
            </a:r>
            <a:r>
              <a:rPr lang="en-US" altLang="zh-CN" sz="2900" b="1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endParaRPr lang="zh-CN" altLang="en-US" sz="2900" b="1" baseline="30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584" name="Rectangle 3"/>
          <p:cNvSpPr>
            <a:spLocks noChangeArrowheads="1"/>
          </p:cNvSpPr>
          <p:nvPr/>
        </p:nvSpPr>
        <p:spPr bwMode="auto">
          <a:xfrm>
            <a:off x="304761" y="621484"/>
            <a:ext cx="3940720" cy="579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791" tIns="54397" rIns="108791" bIns="54397" anchor="b"/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364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zh-CN" altLang="en-US" sz="3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海水提溴</a:t>
            </a:r>
          </a:p>
        </p:txBody>
      </p:sp>
    </p:spTree>
    <p:extLst>
      <p:ext uri="{BB962C8B-B14F-4D97-AF65-F5344CB8AC3E}">
        <p14:creationId xmlns:p14="http://schemas.microsoft.com/office/powerpoint/2010/main" val="400926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 build="p" animBg="1" autoUpdateAnimBg="0"/>
      <p:bldP spid="11" grpId="0" build="p"/>
      <p:bldP spid="12" grpId="0" animBg="1" autoUpdateAnimBg="0"/>
      <p:bldP spid="13" grpId="0" build="p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图片 9" descr="image02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261918"/>
            <a:ext cx="12211577" cy="32932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Rectangle 3"/>
          <p:cNvSpPr>
            <a:spLocks noChangeArrowheads="1"/>
          </p:cNvSpPr>
          <p:nvPr/>
        </p:nvSpPr>
        <p:spPr bwMode="auto">
          <a:xfrm>
            <a:off x="306477" y="735470"/>
            <a:ext cx="3942837" cy="579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30" tIns="54416" rIns="108830" bIns="54416" anchor="b"/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502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3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CN" altLang="en-US" sz="3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海带提碘</a:t>
            </a:r>
          </a:p>
        </p:txBody>
      </p:sp>
      <p:sp>
        <p:nvSpPr>
          <p:cNvPr id="23557" name="TextBox 38"/>
          <p:cNvSpPr txBox="1">
            <a:spLocks noChangeArrowheads="1"/>
          </p:cNvSpPr>
          <p:nvPr/>
        </p:nvSpPr>
        <p:spPr bwMode="auto">
          <a:xfrm>
            <a:off x="3026441" y="3562738"/>
            <a:ext cx="1494173" cy="61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30" tIns="54416" rIns="108830" bIns="54416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502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3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①过滤</a:t>
            </a:r>
          </a:p>
        </p:txBody>
      </p:sp>
      <p:sp>
        <p:nvSpPr>
          <p:cNvPr id="23558" name="TextBox 39"/>
          <p:cNvSpPr txBox="1">
            <a:spLocks noChangeArrowheads="1"/>
          </p:cNvSpPr>
          <p:nvPr/>
        </p:nvSpPr>
        <p:spPr bwMode="auto">
          <a:xfrm>
            <a:off x="8025357" y="4248696"/>
            <a:ext cx="1494173" cy="61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30" tIns="54416" rIns="108830" bIns="54416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502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3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②</a:t>
            </a:r>
            <a:r>
              <a:rPr lang="zh-CN" altLang="en-US" sz="33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氧化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161860" y="2220989"/>
            <a:ext cx="1494173" cy="617726"/>
          </a:xfrm>
          <a:prstGeom prst="rect">
            <a:avLst/>
          </a:prstGeom>
          <a:noFill/>
        </p:spPr>
        <p:txBody>
          <a:bodyPr wrap="none" lIns="108830" tIns="54416" rIns="108830" bIns="54416">
            <a:spAutoFit/>
          </a:bodyPr>
          <a:lstStyle/>
          <a:p>
            <a:pPr defTabSz="10885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③</a:t>
            </a:r>
            <a:r>
              <a:rPr lang="zh-CN" altLang="en-US" sz="33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萃取</a:t>
            </a:r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366136" y="5255404"/>
            <a:ext cx="7415835" cy="69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30" tIns="54416" rIns="108830" bIns="54416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502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3800" b="1">
                <a:solidFill>
                  <a:srgbClr val="0033CC"/>
                </a:solidFill>
                <a:latin typeface="Times New Roman" panose="02020603050405020304" pitchFamily="18" charset="0"/>
                <a:cs typeface="Times New Roman" pitchFamily="18" charset="0"/>
              </a:rPr>
              <a:t>2I</a:t>
            </a:r>
            <a:r>
              <a:rPr lang="en-US" altLang="zh-CN" sz="3800" b="1" baseline="30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altLang="zh-CN" sz="3800" b="1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+ H</a:t>
            </a:r>
            <a:r>
              <a:rPr lang="en-US" altLang="zh-CN" sz="3800" b="1" baseline="-25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3800" b="1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3800" b="1" baseline="-25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3800" b="1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+ 2H</a:t>
            </a:r>
            <a:r>
              <a:rPr lang="en-US" altLang="zh-CN" sz="3800" b="1" baseline="30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altLang="zh-CN" sz="3800" b="1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= I</a:t>
            </a:r>
            <a:r>
              <a:rPr lang="en-US" altLang="zh-CN" sz="3800" b="1" baseline="-25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3800" b="1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+ 2H</a:t>
            </a:r>
            <a:r>
              <a:rPr lang="en-US" altLang="zh-CN" sz="3800" b="1" baseline="-25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3800" b="1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endParaRPr lang="en-US" altLang="zh-CN" sz="3800" b="1" baseline="-25000">
              <a:solidFill>
                <a:srgbClr val="00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264550" y="4629785"/>
            <a:ext cx="3657124" cy="663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30" tIns="54416" rIns="108830" bIns="54416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502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3600" b="1">
                <a:solidFill>
                  <a:srgbClr val="0033CC"/>
                </a:solidFill>
                <a:latin typeface="Times New Roman" panose="02020603050405020304" pitchFamily="18" charset="0"/>
                <a:cs typeface="Times New Roman" pitchFamily="18" charset="0"/>
              </a:rPr>
              <a:t>反应方程式：</a:t>
            </a:r>
          </a:p>
        </p:txBody>
      </p:sp>
      <p:cxnSp>
        <p:nvCxnSpPr>
          <p:cNvPr id="3" name="直接箭头连接符 2"/>
          <p:cNvCxnSpPr/>
          <p:nvPr/>
        </p:nvCxnSpPr>
        <p:spPr bwMode="auto">
          <a:xfrm flipH="1" flipV="1">
            <a:off x="9263558" y="909514"/>
            <a:ext cx="1392475" cy="35240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7749863" y="600651"/>
            <a:ext cx="1494173" cy="617726"/>
          </a:xfrm>
          <a:prstGeom prst="rect">
            <a:avLst/>
          </a:prstGeom>
          <a:noFill/>
        </p:spPr>
        <p:txBody>
          <a:bodyPr wrap="none" lIns="108830" tIns="54416" rIns="108830" bIns="54416">
            <a:spAutoFit/>
          </a:bodyPr>
          <a:lstStyle/>
          <a:p>
            <a:pPr defTabSz="10885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3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④</a:t>
            </a:r>
            <a:r>
              <a:rPr lang="zh-CN" altLang="en-US" sz="33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蒸馏</a:t>
            </a:r>
            <a:endParaRPr lang="zh-CN" altLang="en-US" sz="3300" b="1" dirty="0">
              <a:solidFill>
                <a:srgbClr val="FF0000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72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/>
      <p:bldP spid="23557" grpId="0"/>
      <p:bldP spid="23558" grpId="0"/>
      <p:bldP spid="41" grpId="0"/>
      <p:bldP spid="11" grpId="0"/>
      <p:bldP spid="12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3070870" y="5734050"/>
            <a:ext cx="7619008" cy="771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30" tIns="54416" rIns="108830" bIns="54416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502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3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2I</a:t>
            </a:r>
            <a:r>
              <a:rPr lang="en-US" altLang="zh-CN" sz="4300" b="1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43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+2H</a:t>
            </a:r>
            <a:r>
              <a:rPr lang="en-US" altLang="zh-CN" sz="4300" b="1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43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+H</a:t>
            </a:r>
            <a:r>
              <a:rPr lang="en-US" altLang="zh-CN" sz="43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43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43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43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== I</a:t>
            </a:r>
            <a:r>
              <a:rPr lang="en-US" altLang="zh-CN" sz="43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43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+2H</a:t>
            </a:r>
            <a:r>
              <a:rPr lang="en-US" altLang="zh-CN" sz="43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43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endParaRPr lang="zh-CN" altLang="en-US" sz="43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6" name="Rectangle 3"/>
          <p:cNvSpPr>
            <a:spLocks noChangeArrowheads="1"/>
          </p:cNvSpPr>
          <p:nvPr/>
        </p:nvSpPr>
        <p:spPr bwMode="auto">
          <a:xfrm>
            <a:off x="2918504" y="671670"/>
            <a:ext cx="6196793" cy="69467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108830" tIns="54416" rIns="108830" bIns="54416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algn="ctr" defTabSz="1088502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3800" b="1">
                <a:solidFill>
                  <a:srgbClr val="FF0000"/>
                </a:solidFill>
                <a:latin typeface="宋体" charset="-122"/>
              </a:rPr>
              <a:t>海带中碘离子的检验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74602" y="1348101"/>
            <a:ext cx="11451792" cy="17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30" tIns="54416" rIns="108830" bIns="54416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502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步骤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1.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取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3g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左右的干海带，把干海带表面的附着物</a:t>
            </a:r>
            <a:r>
              <a:rPr lang="zh-CN" altLang="en-US" b="1" smtClean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用刷子刷干净（不要用水冲洗）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，用剪刀剪碎后，用</a:t>
            </a:r>
            <a:r>
              <a:rPr lang="zh-CN" altLang="en-US" b="1" smtClean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酒精润湿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，放入坩埚中。点燃酒精灯，灼烧海带至完全成灰，停止加热，冷却。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85185" y="3120161"/>
            <a:ext cx="11451793" cy="1217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30" tIns="54416" rIns="108830" bIns="54416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502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步骤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2.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将海带灰转移到小烧杯中，向其中加入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10 mL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蒸馏水，搅拌、</a:t>
            </a:r>
            <a:r>
              <a:rPr lang="zh-CN" altLang="en-US" b="1" smtClean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煮沸</a:t>
            </a:r>
            <a:r>
              <a:rPr lang="en-US" altLang="zh-CN" b="1" smtClean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2-3min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，过滤。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11110" y="4365050"/>
            <a:ext cx="11451792" cy="1217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30" tIns="54416" rIns="108830" bIns="54416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502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步骤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3.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在滤液中滴入</a:t>
            </a:r>
            <a:r>
              <a:rPr lang="zh-CN" altLang="en-US" b="1" smtClean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几滴稀硫酸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(3 mol/L)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，再加入约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1 mL </a:t>
            </a:r>
            <a:r>
              <a:rPr lang="en-US" altLang="zh-CN" b="1" smtClean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H</a:t>
            </a:r>
            <a:r>
              <a:rPr lang="en-US" altLang="zh-CN" b="1" baseline="-25000" smtClean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2</a:t>
            </a:r>
            <a:r>
              <a:rPr lang="en-US" altLang="zh-CN" b="1" smtClean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O</a:t>
            </a:r>
            <a:r>
              <a:rPr lang="en-US" altLang="zh-CN" b="1" baseline="-25000" smtClean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2 </a:t>
            </a:r>
            <a:r>
              <a:rPr lang="en-US" altLang="zh-CN" b="1" baseline="-2500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质量分数约为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3%)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，观察现象。加入几滴</a:t>
            </a:r>
            <a:r>
              <a:rPr lang="zh-CN" altLang="en-US" b="1" smtClean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淀粉溶液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，观察现象。</a:t>
            </a:r>
          </a:p>
        </p:txBody>
      </p:sp>
      <p:pic>
        <p:nvPicPr>
          <p:cNvPr id="11" name="图片 10" descr="图片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566" y="3190026"/>
            <a:ext cx="5451824" cy="330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 descr="图片3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62" y="2"/>
            <a:ext cx="5185158" cy="3140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 descr="图片1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759" y="2"/>
            <a:ext cx="5210555" cy="3155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314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1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1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2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676" grpId="0" animBg="1"/>
      <p:bldP spid="8" grpId="0"/>
      <p:bldP spid="9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4" name="Rectangle 18"/>
          <p:cNvSpPr>
            <a:spLocks noGrp="1" noChangeArrowheads="1"/>
          </p:cNvSpPr>
          <p:nvPr>
            <p:ph type="title"/>
          </p:nvPr>
        </p:nvSpPr>
        <p:spPr>
          <a:xfrm>
            <a:off x="118542" y="1341562"/>
            <a:ext cx="10361851" cy="673143"/>
          </a:xfrm>
        </p:spPr>
        <p:txBody>
          <a:bodyPr/>
          <a:lstStyle/>
          <a:p>
            <a:pPr algn="l"/>
            <a:r>
              <a:rPr lang="en-US" altLang="zh-CN" sz="3300" b="1" dirty="0">
                <a:solidFill>
                  <a:srgbClr val="FF0000"/>
                </a:solidFill>
                <a:ea typeface="黑体" pitchFamily="2" charset="-122"/>
              </a:rPr>
              <a:t>【</a:t>
            </a:r>
            <a:r>
              <a:rPr lang="zh-CN" altLang="en-US" sz="3300" b="1" dirty="0">
                <a:solidFill>
                  <a:srgbClr val="FF0000"/>
                </a:solidFill>
                <a:ea typeface="黑体" pitchFamily="2" charset="-122"/>
              </a:rPr>
              <a:t>实验原理</a:t>
            </a:r>
            <a:r>
              <a:rPr lang="en-US" altLang="zh-CN" sz="3300" b="1" dirty="0">
                <a:solidFill>
                  <a:srgbClr val="FF0000"/>
                </a:solidFill>
                <a:ea typeface="黑体" pitchFamily="2" charset="-122"/>
              </a:rPr>
              <a:t>】</a:t>
            </a:r>
          </a:p>
        </p:txBody>
      </p:sp>
      <p:sp>
        <p:nvSpPr>
          <p:cNvPr id="34835" name="Text Box 19"/>
          <p:cNvSpPr txBox="1">
            <a:spLocks noChangeArrowheads="1"/>
          </p:cNvSpPr>
          <p:nvPr/>
        </p:nvSpPr>
        <p:spPr bwMode="auto">
          <a:xfrm>
            <a:off x="406574" y="1924428"/>
            <a:ext cx="11521280" cy="4657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850" tIns="54425" rIns="108850" bIns="54425">
            <a:spAutoFit/>
          </a:bodyPr>
          <a:lstStyle/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3300" b="1" dirty="0" smtClean="0">
                <a:latin typeface="仿宋_GB2312" pitchFamily="49" charset="-122"/>
                <a:ea typeface="仿宋_GB2312" pitchFamily="49" charset="-122"/>
              </a:rPr>
              <a:t>    利用</a:t>
            </a:r>
            <a:r>
              <a:rPr lang="zh-CN" altLang="en-US" sz="3300" b="1" dirty="0">
                <a:latin typeface="仿宋_GB2312" pitchFamily="49" charset="-122"/>
                <a:ea typeface="仿宋_GB2312" pitchFamily="49" charset="-122"/>
              </a:rPr>
              <a:t>结晶水受热到一定温度时可以脱去结晶水的一部分或全部的方法。</a:t>
            </a:r>
          </a:p>
          <a:p>
            <a:pPr>
              <a:lnSpc>
                <a:spcPct val="125000"/>
              </a:lnSpc>
            </a:pPr>
            <a:r>
              <a:rPr lang="en-US" altLang="zh-CN" sz="36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    CuSO</a:t>
            </a:r>
            <a:r>
              <a:rPr lang="en-US" altLang="zh-CN" sz="3600" b="1" baseline="-18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4</a:t>
            </a:r>
            <a:r>
              <a:rPr lang="en-US" altLang="zh-CN" sz="36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·5H</a:t>
            </a:r>
            <a:r>
              <a:rPr lang="en-US" altLang="zh-CN" sz="3600" b="1" baseline="-18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O</a:t>
            </a:r>
            <a:r>
              <a:rPr lang="zh-CN" altLang="en-US" sz="36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晶体在不同温度下的逐步脱水：</a:t>
            </a:r>
          </a:p>
          <a:p>
            <a:endParaRPr kumimoji="0" lang="en-US" altLang="zh-CN" sz="2800" b="1" dirty="0" smtClean="0"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r>
              <a:rPr kumimoji="0" lang="zh-CN" altLang="en-US" sz="28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    </a:t>
            </a:r>
            <a:r>
              <a:rPr kumimoji="0" lang="en-US" altLang="zh-CN" sz="28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CuSO</a:t>
            </a:r>
            <a:r>
              <a:rPr kumimoji="0" lang="en-US" altLang="zh-CN" sz="2800" b="1" baseline="-18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4</a:t>
            </a:r>
            <a:r>
              <a:rPr kumimoji="0" lang="en-US" altLang="zh-CN" sz="28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·5H</a:t>
            </a:r>
            <a:r>
              <a:rPr kumimoji="0" lang="en-US" altLang="zh-CN" sz="2800" b="1" baseline="-18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8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O                       </a:t>
            </a:r>
            <a:r>
              <a:rPr kumimoji="0" lang="en-US" altLang="zh-CN" sz="28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CuSO</a:t>
            </a:r>
            <a:r>
              <a:rPr kumimoji="0" lang="en-US" altLang="zh-CN" sz="2800" b="1" baseline="-180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4</a:t>
            </a:r>
            <a:r>
              <a:rPr kumimoji="0" lang="en-US" altLang="zh-CN" sz="28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·3H</a:t>
            </a:r>
            <a:r>
              <a:rPr kumimoji="0" lang="en-US" altLang="zh-CN" sz="2800" b="1" baseline="-180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8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O + 2H</a:t>
            </a:r>
            <a:r>
              <a:rPr kumimoji="0" lang="en-US" altLang="zh-CN" sz="2800" b="1" baseline="-180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8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O</a:t>
            </a:r>
          </a:p>
          <a:p>
            <a:endParaRPr kumimoji="0" lang="en-US" altLang="zh-CN" sz="2800" b="1" dirty="0"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r>
              <a:rPr kumimoji="0" lang="en-US" altLang="zh-CN" sz="28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   </a:t>
            </a:r>
            <a:r>
              <a:rPr kumimoji="0" lang="en-US" altLang="zh-CN" sz="28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CuSO</a:t>
            </a:r>
            <a:r>
              <a:rPr kumimoji="0" lang="en-US" altLang="zh-CN" sz="2800" b="1" baseline="-18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4</a:t>
            </a:r>
            <a:r>
              <a:rPr kumimoji="0" lang="en-US" altLang="zh-CN" sz="28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·3H</a:t>
            </a:r>
            <a:r>
              <a:rPr kumimoji="0" lang="en-US" altLang="zh-CN" sz="2800" b="1" baseline="-18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8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O                        CuSO</a:t>
            </a:r>
            <a:r>
              <a:rPr kumimoji="0" lang="en-US" altLang="zh-CN" sz="2800" b="1" baseline="-18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4</a:t>
            </a:r>
            <a:r>
              <a:rPr kumimoji="0" lang="en-US" altLang="zh-CN" sz="28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·H</a:t>
            </a:r>
            <a:r>
              <a:rPr kumimoji="0" lang="en-US" altLang="zh-CN" sz="2800" b="1" baseline="-18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8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O </a:t>
            </a:r>
            <a:r>
              <a:rPr kumimoji="0" lang="en-US" altLang="zh-CN" sz="28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+ 2H</a:t>
            </a:r>
            <a:r>
              <a:rPr kumimoji="0" lang="en-US" altLang="zh-CN" sz="2800" b="1" baseline="-180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8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O</a:t>
            </a:r>
          </a:p>
          <a:p>
            <a:endParaRPr kumimoji="0" lang="en-US" altLang="zh-CN" sz="2800" b="1" dirty="0"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r>
              <a:rPr kumimoji="0" lang="en-US" altLang="zh-CN" sz="28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sz="28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CuSO</a:t>
            </a:r>
            <a:r>
              <a:rPr kumimoji="0" lang="en-US" altLang="zh-CN" sz="2800" b="1" baseline="-18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4</a:t>
            </a:r>
            <a:r>
              <a:rPr kumimoji="0" lang="en-US" altLang="zh-CN" sz="28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·H</a:t>
            </a:r>
            <a:r>
              <a:rPr kumimoji="0" lang="en-US" altLang="zh-CN" sz="2800" b="1" baseline="-18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8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O                         CuSO</a:t>
            </a:r>
            <a:r>
              <a:rPr kumimoji="0" lang="en-US" altLang="zh-CN" sz="2800" b="1" baseline="-18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4</a:t>
            </a:r>
            <a:r>
              <a:rPr kumimoji="0" lang="en-US" altLang="zh-CN" sz="28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8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+ </a:t>
            </a:r>
            <a:r>
              <a:rPr kumimoji="0" lang="en-US" altLang="zh-CN" sz="28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H</a:t>
            </a:r>
            <a:r>
              <a:rPr kumimoji="0" lang="en-US" altLang="zh-CN" sz="2800" b="1" baseline="-18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8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O</a:t>
            </a:r>
            <a:endParaRPr lang="en-US" altLang="zh-CN" sz="2100" dirty="0">
              <a:latin typeface="Arial" charset="0"/>
            </a:endParaRPr>
          </a:p>
        </p:txBody>
      </p:sp>
      <p:grpSp>
        <p:nvGrpSpPr>
          <p:cNvPr id="34836" name="Group 20"/>
          <p:cNvGrpSpPr>
            <a:grpSpLocks/>
          </p:cNvGrpSpPr>
          <p:nvPr/>
        </p:nvGrpSpPr>
        <p:grpSpPr bwMode="auto">
          <a:xfrm>
            <a:off x="2998960" y="4164016"/>
            <a:ext cx="2093110" cy="2794647"/>
            <a:chOff x="1858" y="2037"/>
            <a:chExt cx="989" cy="1760"/>
          </a:xfrm>
        </p:grpSpPr>
        <p:sp>
          <p:nvSpPr>
            <p:cNvPr id="34837" name="Text Box 21"/>
            <p:cNvSpPr txBox="1">
              <a:spLocks noChangeArrowheads="1"/>
            </p:cNvSpPr>
            <p:nvPr/>
          </p:nvSpPr>
          <p:spPr bwMode="auto">
            <a:xfrm>
              <a:off x="2154" y="2037"/>
              <a:ext cx="58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48℃</a:t>
              </a:r>
            </a:p>
          </p:txBody>
        </p:sp>
        <p:sp>
          <p:nvSpPr>
            <p:cNvPr id="34838" name="Line 22"/>
            <p:cNvSpPr>
              <a:spLocks noChangeShapeType="1"/>
            </p:cNvSpPr>
            <p:nvPr/>
          </p:nvSpPr>
          <p:spPr bwMode="auto">
            <a:xfrm>
              <a:off x="1927" y="2317"/>
              <a:ext cx="90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839" name="Line 23"/>
            <p:cNvSpPr>
              <a:spLocks noChangeShapeType="1"/>
            </p:cNvSpPr>
            <p:nvPr/>
          </p:nvSpPr>
          <p:spPr bwMode="auto">
            <a:xfrm>
              <a:off x="1940" y="2851"/>
              <a:ext cx="90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840" name="Text Box 24"/>
            <p:cNvSpPr txBox="1">
              <a:spLocks noChangeArrowheads="1"/>
            </p:cNvSpPr>
            <p:nvPr/>
          </p:nvSpPr>
          <p:spPr bwMode="auto">
            <a:xfrm>
              <a:off x="2164" y="2538"/>
              <a:ext cx="454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99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℃</a:t>
              </a:r>
              <a:endPara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841" name="Line 25"/>
            <p:cNvSpPr>
              <a:spLocks noChangeShapeType="1"/>
            </p:cNvSpPr>
            <p:nvPr/>
          </p:nvSpPr>
          <p:spPr bwMode="auto">
            <a:xfrm>
              <a:off x="1858" y="3401"/>
              <a:ext cx="90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842" name="Text Box 26"/>
            <p:cNvSpPr txBox="1">
              <a:spLocks noChangeArrowheads="1"/>
            </p:cNvSpPr>
            <p:nvPr/>
          </p:nvSpPr>
          <p:spPr bwMode="auto">
            <a:xfrm>
              <a:off x="2024" y="2886"/>
              <a:ext cx="589" cy="9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218℃</a:t>
              </a:r>
            </a:p>
            <a:p>
              <a:pPr>
                <a:spcBef>
                  <a:spcPct val="50000"/>
                </a:spcBef>
              </a:pPr>
              <a:endPara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Text Box 27"/>
          <p:cNvSpPr txBox="1">
            <a:spLocks noChangeArrowheads="1"/>
          </p:cNvSpPr>
          <p:nvPr/>
        </p:nvSpPr>
        <p:spPr bwMode="auto">
          <a:xfrm>
            <a:off x="2062758" y="549474"/>
            <a:ext cx="8914514" cy="771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sz="43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隶书" pitchFamily="49" charset="-122"/>
                <a:cs typeface="Times New Roman" panose="02020603050405020304" pitchFamily="18" charset="0"/>
              </a:rPr>
              <a:t>(3)</a:t>
            </a:r>
            <a:r>
              <a:rPr lang="zh-CN" altLang="en-US" sz="43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隶书" pitchFamily="49" charset="-122"/>
                <a:cs typeface="Times New Roman" panose="02020603050405020304" pitchFamily="18" charset="0"/>
              </a:rPr>
              <a:t>硫酸铜晶体中结晶水</a:t>
            </a:r>
            <a:r>
              <a:rPr lang="zh-CN" altLang="en-US" sz="4300" b="1" dirty="0">
                <a:solidFill>
                  <a:srgbClr val="FF0000"/>
                </a:solidFill>
                <a:latin typeface="Times New Roman" panose="02020603050405020304" pitchFamily="18" charset="0"/>
                <a:ea typeface="隶书" pitchFamily="49" charset="-122"/>
                <a:cs typeface="Times New Roman" panose="02020603050405020304" pitchFamily="18" charset="0"/>
              </a:rPr>
              <a:t>含量的测定</a:t>
            </a:r>
            <a:r>
              <a:rPr lang="zh-CN" altLang="en-US" sz="4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942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1027"/>
          <p:cNvSpPr txBox="1">
            <a:spLocks noChangeArrowheads="1"/>
          </p:cNvSpPr>
          <p:nvPr/>
        </p:nvSpPr>
        <p:spPr bwMode="auto">
          <a:xfrm>
            <a:off x="812695" y="4801712"/>
            <a:ext cx="14438020" cy="848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850" tIns="54425" rIns="108850" bIns="54425">
            <a:spAutoFit/>
          </a:bodyPr>
          <a:lstStyle/>
          <a:p>
            <a:endParaRPr lang="en-US" altLang="zh-CN" b="1">
              <a:solidFill>
                <a:srgbClr val="000000"/>
              </a:solidFill>
              <a:latin typeface="宋体" charset="-122"/>
            </a:endParaRPr>
          </a:p>
          <a:p>
            <a:endParaRPr lang="en-US" altLang="zh-CN" b="1">
              <a:latin typeface="宋体" charset="-122"/>
            </a:endParaRPr>
          </a:p>
        </p:txBody>
      </p:sp>
      <p:sp>
        <p:nvSpPr>
          <p:cNvPr id="3076" name="Rectangle 1028"/>
          <p:cNvSpPr>
            <a:spLocks noChangeArrowheads="1"/>
          </p:cNvSpPr>
          <p:nvPr/>
        </p:nvSpPr>
        <p:spPr bwMode="auto">
          <a:xfrm>
            <a:off x="406348" y="1583375"/>
            <a:ext cx="2768601" cy="6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zh-CN" altLang="en-US" sz="33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一、实验用品</a:t>
            </a:r>
          </a:p>
        </p:txBody>
      </p:sp>
      <p:sp>
        <p:nvSpPr>
          <p:cNvPr id="3077" name="Rectangle 1029"/>
          <p:cNvSpPr>
            <a:spLocks noChangeArrowheads="1"/>
          </p:cNvSpPr>
          <p:nvPr/>
        </p:nvSpPr>
        <p:spPr bwMode="auto">
          <a:xfrm>
            <a:off x="507934" y="2496399"/>
            <a:ext cx="9991732" cy="1633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sz="33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33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33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仪器</a:t>
            </a:r>
            <a:r>
              <a:rPr lang="zh-CN" altLang="en-US" sz="33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：托盘天平、研钵、坩埚、坩埚钳、三角架、</a:t>
            </a:r>
          </a:p>
          <a:p>
            <a:r>
              <a:rPr lang="zh-CN" altLang="en-US" sz="33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泥三角、</a:t>
            </a:r>
            <a:r>
              <a:rPr lang="zh-CN" alt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玻璃棒</a:t>
            </a:r>
            <a:r>
              <a:rPr lang="zh-CN" altLang="en-US" sz="33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、干燥器、酒精灯。</a:t>
            </a:r>
          </a:p>
          <a:p>
            <a:r>
              <a:rPr lang="en-US" altLang="zh-CN" sz="33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3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药品</a:t>
            </a:r>
            <a:r>
              <a:rPr lang="zh-CN" alt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：硫酸铜晶体 </a:t>
            </a:r>
          </a:p>
        </p:txBody>
      </p:sp>
      <p:sp>
        <p:nvSpPr>
          <p:cNvPr id="3078" name="Rectangle 1030"/>
          <p:cNvSpPr>
            <a:spLocks noChangeArrowheads="1"/>
          </p:cNvSpPr>
          <p:nvPr/>
        </p:nvSpPr>
        <p:spPr bwMode="auto">
          <a:xfrm>
            <a:off x="507934" y="5332330"/>
            <a:ext cx="7333953" cy="6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sz="33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33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研磨</a:t>
            </a:r>
            <a:r>
              <a:rPr lang="zh-CN" altLang="en-US" sz="33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：在研钵中将硫酸铜晶体磨碎。</a:t>
            </a:r>
          </a:p>
        </p:txBody>
      </p:sp>
      <p:sp>
        <p:nvSpPr>
          <p:cNvPr id="3079" name="Rectangle 1031"/>
          <p:cNvSpPr>
            <a:spLocks noChangeArrowheads="1"/>
          </p:cNvSpPr>
          <p:nvPr/>
        </p:nvSpPr>
        <p:spPr bwMode="auto">
          <a:xfrm>
            <a:off x="351322" y="4555863"/>
            <a:ext cx="2768601" cy="6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zh-CN" altLang="en-US" sz="33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二、实验步骤</a:t>
            </a:r>
          </a:p>
        </p:txBody>
      </p:sp>
      <p:sp>
        <p:nvSpPr>
          <p:cNvPr id="9" name="Text Box 27"/>
          <p:cNvSpPr txBox="1">
            <a:spLocks noChangeArrowheads="1"/>
          </p:cNvSpPr>
          <p:nvPr/>
        </p:nvSpPr>
        <p:spPr bwMode="auto">
          <a:xfrm>
            <a:off x="2062758" y="549474"/>
            <a:ext cx="8914514" cy="771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sz="43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隶书" pitchFamily="49" charset="-122"/>
                <a:cs typeface="Times New Roman" panose="02020603050405020304" pitchFamily="18" charset="0"/>
              </a:rPr>
              <a:t>(3)</a:t>
            </a:r>
            <a:r>
              <a:rPr lang="zh-CN" altLang="en-US" sz="43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隶书" pitchFamily="49" charset="-122"/>
                <a:cs typeface="Times New Roman" panose="02020603050405020304" pitchFamily="18" charset="0"/>
              </a:rPr>
              <a:t>硫酸铜晶体中结晶水</a:t>
            </a:r>
            <a:r>
              <a:rPr lang="zh-CN" altLang="en-US" sz="4300" b="1" dirty="0">
                <a:solidFill>
                  <a:srgbClr val="FF0000"/>
                </a:solidFill>
                <a:latin typeface="Times New Roman" panose="02020603050405020304" pitchFamily="18" charset="0"/>
                <a:ea typeface="隶书" pitchFamily="49" charset="-122"/>
                <a:cs typeface="Times New Roman" panose="02020603050405020304" pitchFamily="18" charset="0"/>
              </a:rPr>
              <a:t>含量的测定</a:t>
            </a:r>
            <a:r>
              <a:rPr lang="zh-CN" altLang="en-US" sz="4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" name="Picture 2" descr="http://www.macmillan.com.hk/science/3.3_interactive/picture/ch5ana1a.jpg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454" y="4378854"/>
            <a:ext cx="3088027" cy="216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macmillan.com.hk/science/3.3_interactive/picture/ch5ana1c.jpg"/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77843" flipV="1">
            <a:off x="8783092" y="3042815"/>
            <a:ext cx="3758711" cy="165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297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 autoUpdateAnimBg="0"/>
      <p:bldP spid="3077" grpId="0" autoUpdateAnimBg="0"/>
      <p:bldP spid="3078" grpId="0" autoUpdateAnimBg="0"/>
      <p:bldP spid="3079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81101" y="130197"/>
            <a:ext cx="9082459" cy="6147768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物质分离、提纯的常用方法及装置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常规实验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装置</a:t>
            </a:r>
            <a:endParaRPr lang="en-US" altLang="zh-CN" sz="290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900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过滤：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适用条件：不溶性固体和液体的分离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ctr">
              <a:lnSpc>
                <a:spcPct val="150000"/>
              </a:lnSpc>
            </a:pP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说明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：操作中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一贴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紧贴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漏斗内壁；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二低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：滤纸上边缘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低于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       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液面低于滤纸边缘；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三靠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：烧杯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紧靠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 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玻璃棒轻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靠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     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处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，漏斗下端尖口处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紧靠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     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若滤液浑浊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需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                       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浑浊的原因可能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                                           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100" kern="100" dirty="0">
              <a:latin typeface="宋体"/>
              <a:cs typeface="Courier New"/>
            </a:endParaRPr>
          </a:p>
        </p:txBody>
      </p:sp>
      <p:pic>
        <p:nvPicPr>
          <p:cNvPr id="228354" name="Picture 2" descr="\\李笑影\e\人教版化学\HX706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126" y="1560004"/>
            <a:ext cx="2465720" cy="3431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824246" y="2152201"/>
            <a:ext cx="928391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滤纸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69993" y="2790114"/>
            <a:ext cx="1672184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漏斗边缘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82639" y="3458506"/>
            <a:ext cx="1300287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玻璃棒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381921" y="3420694"/>
            <a:ext cx="1672184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三层滤纸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41999" y="4065939"/>
            <a:ext cx="1672184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烧杯内壁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19143" y="4056933"/>
            <a:ext cx="3531667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更换滤纸，重新过滤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84407" y="4694846"/>
            <a:ext cx="5019254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滤纸破损、滤液超过滤纸边缘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3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8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/>
      <p:bldP spid="17" grpId="0"/>
      <p:bldP spid="18" grpId="0"/>
      <p:bldP spid="1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609521" y="1125538"/>
            <a:ext cx="10666611" cy="112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300" b="1" dirty="0" smtClean="0">
                <a:solidFill>
                  <a:srgbClr val="000000"/>
                </a:solidFill>
                <a:latin typeface="宋体" charset="-122"/>
              </a:rPr>
              <a:t>2.</a:t>
            </a:r>
            <a:r>
              <a:rPr lang="zh-CN" altLang="en-US" sz="3300" b="1" dirty="0" smtClean="0">
                <a:solidFill>
                  <a:srgbClr val="000000"/>
                </a:solidFill>
                <a:latin typeface="宋体" charset="-122"/>
              </a:rPr>
              <a:t>称量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</a:rPr>
              <a:t>：先称空坩埚质量（</a:t>
            </a:r>
            <a:r>
              <a:rPr lang="en-US" altLang="zh-CN" sz="3300" b="1" dirty="0">
                <a:solidFill>
                  <a:srgbClr val="FF0000"/>
                </a:solidFill>
                <a:latin typeface="宋体" charset="-122"/>
              </a:rPr>
              <a:t>m</a:t>
            </a:r>
            <a:r>
              <a:rPr lang="en-US" altLang="zh-CN" sz="3300" b="1" baseline="-30000" dirty="0">
                <a:solidFill>
                  <a:srgbClr val="FF0000"/>
                </a:solidFill>
                <a:latin typeface="宋体" charset="-122"/>
              </a:rPr>
              <a:t>1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</a:rPr>
              <a:t>） ，再称坩埚和硫酸铜晶体的质量（</a:t>
            </a:r>
            <a:r>
              <a:rPr lang="en-US" altLang="zh-CN" sz="3300" b="1" dirty="0">
                <a:solidFill>
                  <a:srgbClr val="FF0000"/>
                </a:solidFill>
                <a:latin typeface="宋体" charset="-122"/>
              </a:rPr>
              <a:t>m</a:t>
            </a:r>
            <a:r>
              <a:rPr lang="en-US" altLang="zh-CN" sz="3300" b="1" baseline="-30000" dirty="0">
                <a:solidFill>
                  <a:srgbClr val="FF0000"/>
                </a:solidFill>
                <a:latin typeface="宋体" charset="-122"/>
              </a:rPr>
              <a:t>2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</a:rPr>
              <a:t>） 。   </a:t>
            </a:r>
          </a:p>
        </p:txBody>
      </p:sp>
      <p:pic>
        <p:nvPicPr>
          <p:cNvPr id="2052" name="Picture 4" descr="http://huaxue.fsjy.net/图片/yiqi018.GIF"/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54" y="2972227"/>
            <a:ext cx="5180926" cy="254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5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045652"/>
              </p:ext>
            </p:extLst>
          </p:nvPr>
        </p:nvGraphicFramePr>
        <p:xfrm>
          <a:off x="6399967" y="4039274"/>
          <a:ext cx="2234909" cy="827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38" name="位图图像" r:id="rId5" imgW="676369" imgH="333333" progId="Paint.Picture">
                  <p:embed/>
                </p:oleObj>
              </mc:Choice>
              <mc:Fallback>
                <p:oleObj name="位图图像" r:id="rId5" imgW="676369" imgH="33333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9967" y="4039274"/>
                        <a:ext cx="2234909" cy="8272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009221"/>
              </p:ext>
            </p:extLst>
          </p:nvPr>
        </p:nvGraphicFramePr>
        <p:xfrm>
          <a:off x="9244396" y="3734404"/>
          <a:ext cx="1542850" cy="129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39" name="位图图像" r:id="rId7" imgW="476316" imgH="533474" progId="Paint.Picture">
                  <p:embed/>
                </p:oleObj>
              </mc:Choice>
              <mc:Fallback>
                <p:oleObj name="位图图像" r:id="rId7" imgW="476316" imgH="53347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4396" y="3734404"/>
                        <a:ext cx="1542850" cy="129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2901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406347" y="566769"/>
            <a:ext cx="11174546" cy="112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300" b="1" dirty="0" smtClean="0">
                <a:solidFill>
                  <a:srgbClr val="000000"/>
                </a:solidFill>
                <a:latin typeface="宋体" charset="-122"/>
              </a:rPr>
              <a:t>3.</a:t>
            </a:r>
            <a:r>
              <a:rPr lang="zh-CN" altLang="en-US" sz="3300" b="1" dirty="0" smtClean="0">
                <a:solidFill>
                  <a:srgbClr val="000000"/>
                </a:solidFill>
                <a:latin typeface="宋体" charset="-122"/>
              </a:rPr>
              <a:t>加热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</a:rPr>
              <a:t>：缓慢加热、轻轻搅拌、蓝色变白、不再逸出水气、干燥器中冷却。</a:t>
            </a:r>
          </a:p>
        </p:txBody>
      </p:sp>
      <p:graphicFrame>
        <p:nvGraphicFramePr>
          <p:cNvPr id="410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97687"/>
              </p:ext>
            </p:extLst>
          </p:nvPr>
        </p:nvGraphicFramePr>
        <p:xfrm>
          <a:off x="7009488" y="2395993"/>
          <a:ext cx="3189402" cy="2691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62" name="位图图像" r:id="rId3" imgW="990738" imgH="1114581" progId="Paint.Picture">
                  <p:embed/>
                </p:oleObj>
              </mc:Choice>
              <mc:Fallback>
                <p:oleObj name="位图图像" r:id="rId3" imgW="990738" imgH="111458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9488" y="2395993"/>
                        <a:ext cx="3189402" cy="26914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478582" y="5518026"/>
            <a:ext cx="11340584" cy="97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850" tIns="54425" rIns="108850" bIns="54425">
            <a:spAutoFit/>
          </a:bodyPr>
          <a:lstStyle/>
          <a:p>
            <a:r>
              <a:rPr lang="zh-CN" altLang="en-US" sz="2800" b="1" dirty="0">
                <a:latin typeface="宋体" charset="-122"/>
              </a:rPr>
              <a:t>干燥固体或液体时，干燥剂放在干燥器下部，被干燥物放在干燥器内的搁板上，互相并不接触。</a:t>
            </a:r>
          </a:p>
        </p:txBody>
      </p:sp>
      <p:sp>
        <p:nvSpPr>
          <p:cNvPr id="4107" name="Rectangle 11"/>
          <p:cNvSpPr>
            <a:spLocks noChangeArrowheads="1"/>
          </p:cNvSpPr>
          <p:nvPr/>
        </p:nvSpPr>
        <p:spPr bwMode="auto">
          <a:xfrm>
            <a:off x="4895213" y="2386565"/>
            <a:ext cx="12190413" cy="479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850" tIns="54425" rIns="108850" bIns="54425">
            <a:spAutoFit/>
          </a:bodyPr>
          <a:lstStyle/>
          <a:p>
            <a:endParaRPr lang="zh-CN" altLang="en-US"/>
          </a:p>
        </p:txBody>
      </p:sp>
      <p:graphicFrame>
        <p:nvGraphicFramePr>
          <p:cNvPr id="410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9033263"/>
              </p:ext>
            </p:extLst>
          </p:nvPr>
        </p:nvGraphicFramePr>
        <p:xfrm>
          <a:off x="1117455" y="1938686"/>
          <a:ext cx="4120614" cy="3582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63" r:id="rId5" imgW="2771429" imgH="3219899" progId="Paint.Picture">
                  <p:embed/>
                </p:oleObj>
              </mc:Choice>
              <mc:Fallback>
                <p:oleObj r:id="rId5" imgW="2771429" imgH="321989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7455" y="1938686"/>
                        <a:ext cx="4120614" cy="35822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3508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3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06346" y="765498"/>
            <a:ext cx="11233475" cy="112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300" b="1" dirty="0" smtClean="0">
                <a:solidFill>
                  <a:srgbClr val="000000"/>
                </a:solidFill>
                <a:latin typeface="宋体" charset="-122"/>
              </a:rPr>
              <a:t>4.</a:t>
            </a:r>
            <a:r>
              <a:rPr lang="zh-CN" altLang="en-US" sz="3300" b="1" dirty="0" smtClean="0">
                <a:solidFill>
                  <a:srgbClr val="000000"/>
                </a:solidFill>
                <a:latin typeface="宋体" charset="-122"/>
              </a:rPr>
              <a:t>称量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</a:rPr>
              <a:t>：加热后必须将坩埚放在装有干燥剂的干燥器里冷却，</a:t>
            </a:r>
            <a:r>
              <a:rPr lang="zh-CN" altLang="en-US" sz="3300" b="1" dirty="0">
                <a:solidFill>
                  <a:srgbClr val="FF0000"/>
                </a:solidFill>
                <a:latin typeface="宋体" charset="-122"/>
              </a:rPr>
              <a:t>冷却后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</a:rPr>
              <a:t>再用天平称量。  </a:t>
            </a: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06346" y="1967348"/>
            <a:ext cx="10729420" cy="112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300" b="1" dirty="0" smtClean="0">
                <a:solidFill>
                  <a:srgbClr val="000000"/>
                </a:solidFill>
                <a:latin typeface="宋体" charset="-122"/>
              </a:rPr>
              <a:t>5.</a:t>
            </a:r>
            <a:r>
              <a:rPr lang="zh-CN" altLang="en-US" sz="3300" b="1" dirty="0" smtClean="0">
                <a:solidFill>
                  <a:srgbClr val="000000"/>
                </a:solidFill>
                <a:latin typeface="宋体" charset="-122"/>
              </a:rPr>
              <a:t>再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</a:rPr>
              <a:t>加热称量：直至恒重（两次称量误差小于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</a:rPr>
              <a:t>0.1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</a:rPr>
              <a:t>克）。坩埚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</a:rPr>
              <a:t>+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</a:rPr>
              <a:t>无水硫酸铜的质量（</a:t>
            </a:r>
            <a:r>
              <a:rPr lang="en-US" altLang="zh-CN" sz="3300" b="1" dirty="0">
                <a:solidFill>
                  <a:srgbClr val="FF0000"/>
                </a:solidFill>
                <a:latin typeface="宋体" charset="-122"/>
              </a:rPr>
              <a:t>m</a:t>
            </a:r>
            <a:r>
              <a:rPr lang="en-US" altLang="zh-CN" sz="3300" b="1" baseline="-30000" dirty="0">
                <a:solidFill>
                  <a:srgbClr val="FF0000"/>
                </a:solidFill>
                <a:latin typeface="宋体" charset="-122"/>
              </a:rPr>
              <a:t>3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</a:rPr>
              <a:t>） 。  </a:t>
            </a:r>
          </a:p>
        </p:txBody>
      </p:sp>
      <p:sp>
        <p:nvSpPr>
          <p:cNvPr id="5135" name="Text Box 15"/>
          <p:cNvSpPr txBox="1">
            <a:spLocks noChangeArrowheads="1"/>
          </p:cNvSpPr>
          <p:nvPr/>
        </p:nvSpPr>
        <p:spPr bwMode="auto">
          <a:xfrm>
            <a:off x="3397751" y="3501802"/>
            <a:ext cx="5073719" cy="479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b="1" dirty="0">
                <a:latin typeface="Arial" charset="0"/>
              </a:rPr>
              <a:t>2g </a:t>
            </a:r>
            <a:r>
              <a:rPr lang="en-US" altLang="zh-CN" b="1" dirty="0">
                <a:solidFill>
                  <a:srgbClr val="FF0000"/>
                </a:solidFill>
                <a:latin typeface="Arial" charset="0"/>
              </a:rPr>
              <a:t>CuSO</a:t>
            </a:r>
            <a:r>
              <a:rPr lang="en-US" altLang="zh-CN" b="1" baseline="-25000" dirty="0">
                <a:solidFill>
                  <a:srgbClr val="FF0000"/>
                </a:solidFill>
                <a:latin typeface="Arial" charset="0"/>
              </a:rPr>
              <a:t>4</a:t>
            </a:r>
            <a:r>
              <a:rPr lang="en-US" altLang="zh-CN" b="1" dirty="0">
                <a:solidFill>
                  <a:srgbClr val="FF0000"/>
                </a:solidFill>
                <a:latin typeface="Arial" charset="0"/>
              </a:rPr>
              <a:t>·5H</a:t>
            </a:r>
            <a:r>
              <a:rPr lang="en-US" altLang="zh-CN" b="1" baseline="-25000" dirty="0">
                <a:solidFill>
                  <a:srgbClr val="FF0000"/>
                </a:solidFill>
                <a:latin typeface="Arial" charset="0"/>
              </a:rPr>
              <a:t>2</a:t>
            </a:r>
            <a:r>
              <a:rPr lang="en-US" altLang="zh-CN" b="1" dirty="0">
                <a:solidFill>
                  <a:srgbClr val="FF0000"/>
                </a:solidFill>
                <a:latin typeface="Arial" charset="0"/>
              </a:rPr>
              <a:t>O</a:t>
            </a:r>
            <a:r>
              <a:rPr lang="en-US" altLang="zh-CN" b="1" dirty="0">
                <a:latin typeface="Arial" charset="0"/>
              </a:rPr>
              <a:t>———1.2g </a:t>
            </a:r>
            <a:r>
              <a:rPr lang="en-US" altLang="zh-CN" b="1" dirty="0">
                <a:solidFill>
                  <a:srgbClr val="FF0000"/>
                </a:solidFill>
                <a:latin typeface="Arial" charset="0"/>
              </a:rPr>
              <a:t>CuSO</a:t>
            </a:r>
            <a:r>
              <a:rPr lang="en-US" altLang="zh-CN" b="1" baseline="-25000" dirty="0">
                <a:solidFill>
                  <a:srgbClr val="FF0000"/>
                </a:solidFill>
                <a:latin typeface="Arial" charset="0"/>
              </a:rPr>
              <a:t>4</a:t>
            </a:r>
          </a:p>
        </p:txBody>
      </p:sp>
      <p:sp>
        <p:nvSpPr>
          <p:cNvPr id="5136" name="Rectangle 16"/>
          <p:cNvSpPr>
            <a:spLocks noChangeArrowheads="1"/>
          </p:cNvSpPr>
          <p:nvPr/>
        </p:nvSpPr>
        <p:spPr bwMode="auto">
          <a:xfrm>
            <a:off x="3723676" y="4452935"/>
            <a:ext cx="4166419" cy="479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  <a:latin typeface="Arial" charset="0"/>
              </a:rPr>
              <a:t>2 </a:t>
            </a:r>
            <a:r>
              <a:rPr lang="en-US" altLang="zh-CN" b="1">
                <a:latin typeface="Arial" charset="0"/>
              </a:rPr>
              <a:t>g ——— </a:t>
            </a:r>
            <a:r>
              <a:rPr lang="en-US" altLang="zh-CN" b="1">
                <a:solidFill>
                  <a:srgbClr val="FF0000"/>
                </a:solidFill>
                <a:latin typeface="Arial" charset="0"/>
              </a:rPr>
              <a:t>1.2 </a:t>
            </a:r>
            <a:r>
              <a:rPr lang="en-US" altLang="zh-CN" b="1">
                <a:latin typeface="Arial" charset="0"/>
              </a:rPr>
              <a:t>g ———</a:t>
            </a:r>
            <a:r>
              <a:rPr lang="en-US" altLang="zh-CN" b="1">
                <a:solidFill>
                  <a:srgbClr val="FF0000"/>
                </a:solidFill>
                <a:latin typeface="Arial" charset="0"/>
              </a:rPr>
              <a:t>1.1 </a:t>
            </a:r>
            <a:r>
              <a:rPr lang="en-US" altLang="zh-CN" b="1">
                <a:latin typeface="Arial" charset="0"/>
              </a:rPr>
              <a:t>g</a:t>
            </a:r>
          </a:p>
        </p:txBody>
      </p:sp>
      <p:grpSp>
        <p:nvGrpSpPr>
          <p:cNvPr id="5139" name="Group 19"/>
          <p:cNvGrpSpPr>
            <a:grpSpLocks/>
          </p:cNvGrpSpPr>
          <p:nvPr/>
        </p:nvGrpSpPr>
        <p:grpSpPr bwMode="auto">
          <a:xfrm>
            <a:off x="4932527" y="5062676"/>
            <a:ext cx="3157656" cy="868563"/>
            <a:chOff x="2160" y="3095"/>
            <a:chExt cx="1492" cy="547"/>
          </a:xfrm>
        </p:grpSpPr>
        <p:sp>
          <p:nvSpPr>
            <p:cNvPr id="5137" name="AutoShape 17"/>
            <p:cNvSpPr>
              <a:spLocks/>
            </p:cNvSpPr>
            <p:nvPr/>
          </p:nvSpPr>
          <p:spPr bwMode="auto">
            <a:xfrm rot="-5400000">
              <a:off x="2889" y="2510"/>
              <a:ext cx="78" cy="1248"/>
            </a:xfrm>
            <a:prstGeom prst="leftBrace">
              <a:avLst>
                <a:gd name="adj1" fmla="val 133333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8" name="Rectangle 18"/>
            <p:cNvSpPr>
              <a:spLocks noChangeArrowheads="1"/>
            </p:cNvSpPr>
            <p:nvPr/>
          </p:nvSpPr>
          <p:spPr bwMode="auto">
            <a:xfrm>
              <a:off x="2160" y="3264"/>
              <a:ext cx="1492" cy="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300" b="1" dirty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rPr>
                <a:t>反应完全的标志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4996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utoUpdateAnimBg="0"/>
      <p:bldP spid="5135" grpId="0" autoUpdateAnimBg="0"/>
      <p:bldP spid="5136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507934" y="1015200"/>
            <a:ext cx="2234909" cy="663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 dirty="0" smtClean="0">
                <a:solidFill>
                  <a:srgbClr val="000000"/>
                </a:solidFill>
                <a:latin typeface="宋体" charset="-122"/>
              </a:rPr>
              <a:t>6.</a:t>
            </a:r>
            <a:r>
              <a:rPr lang="zh-CN" altLang="en-US" sz="3600" b="1" dirty="0" smtClean="0">
                <a:solidFill>
                  <a:srgbClr val="000000"/>
                </a:solidFill>
                <a:latin typeface="宋体" charset="-122"/>
              </a:rPr>
              <a:t>计算 </a:t>
            </a:r>
            <a:endParaRPr lang="zh-CN" altLang="en-US" sz="3600" b="1" dirty="0">
              <a:solidFill>
                <a:srgbClr val="000000"/>
              </a:solidFill>
              <a:latin typeface="宋体" charset="-122"/>
            </a:endParaRPr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507934" y="4292558"/>
            <a:ext cx="10869785" cy="207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850" tIns="54425" rIns="108850" bIns="54425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宋体" charset="-122"/>
              </a:rPr>
              <a:t>三、误差分析 </a:t>
            </a:r>
            <a:r>
              <a:rPr lang="en-US" altLang="zh-CN" sz="3600" b="1" dirty="0">
                <a:latin typeface="Times New Roman"/>
              </a:rPr>
              <a:t>—</a:t>
            </a:r>
            <a:r>
              <a:rPr lang="en-US" altLang="zh-CN" sz="3600" b="1" dirty="0">
                <a:latin typeface="宋体" charset="-122"/>
              </a:rPr>
              <a:t> </a:t>
            </a:r>
            <a:r>
              <a:rPr lang="zh-CN" altLang="en-US" sz="3600" b="1" dirty="0">
                <a:latin typeface="宋体" charset="-122"/>
              </a:rPr>
              <a:t>与正确操作值比较</a:t>
            </a:r>
          </a:p>
          <a:p>
            <a:endParaRPr lang="zh-CN" altLang="en-US" sz="3600" b="1" dirty="0">
              <a:solidFill>
                <a:srgbClr val="FF0000"/>
              </a:solidFill>
              <a:latin typeface="宋体" charset="-122"/>
            </a:endParaRPr>
          </a:p>
          <a:p>
            <a:r>
              <a:rPr lang="zh-CN" altLang="en-US" sz="2800" b="1" dirty="0">
                <a:latin typeface="宋体" charset="-122"/>
              </a:rPr>
              <a:t>根据公式：测得的水的质量比正常值少，则结果偏低；测得的水的质量比正常值多，则结果为偏高。</a:t>
            </a:r>
          </a:p>
        </p:txBody>
      </p:sp>
      <p:sp>
        <p:nvSpPr>
          <p:cNvPr id="32782" name="Rectangle 14"/>
          <p:cNvSpPr>
            <a:spLocks noChangeArrowheads="1"/>
          </p:cNvSpPr>
          <p:nvPr/>
        </p:nvSpPr>
        <p:spPr bwMode="auto">
          <a:xfrm>
            <a:off x="5282512" y="3377946"/>
            <a:ext cx="2382277" cy="54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zh-CN" altLang="en-US" sz="2800" b="1"/>
              <a:t>理论值：</a:t>
            </a:r>
            <a:r>
              <a:rPr lang="en-US" altLang="zh-CN" sz="2800" b="1"/>
              <a:t>36%</a:t>
            </a:r>
          </a:p>
        </p:txBody>
      </p:sp>
      <p:grpSp>
        <p:nvGrpSpPr>
          <p:cNvPr id="32788" name="Group 20"/>
          <p:cNvGrpSpPr>
            <a:grpSpLocks/>
          </p:cNvGrpSpPr>
          <p:nvPr/>
        </p:nvGrpSpPr>
        <p:grpSpPr bwMode="auto">
          <a:xfrm>
            <a:off x="5282511" y="1990151"/>
            <a:ext cx="3942837" cy="1089278"/>
            <a:chOff x="2496" y="998"/>
            <a:chExt cx="1863" cy="686"/>
          </a:xfrm>
        </p:grpSpPr>
        <p:grpSp>
          <p:nvGrpSpPr>
            <p:cNvPr id="32777" name="Group 9"/>
            <p:cNvGrpSpPr>
              <a:grpSpLocks/>
            </p:cNvGrpSpPr>
            <p:nvPr/>
          </p:nvGrpSpPr>
          <p:grpSpPr bwMode="auto">
            <a:xfrm>
              <a:off x="2852" y="998"/>
              <a:ext cx="816" cy="686"/>
              <a:chOff x="3552" y="3340"/>
              <a:chExt cx="816" cy="686"/>
            </a:xfrm>
          </p:grpSpPr>
          <p:sp>
            <p:nvSpPr>
              <p:cNvPr id="32778" name="Rectangle 10"/>
              <p:cNvSpPr>
                <a:spLocks noChangeArrowheads="1"/>
              </p:cNvSpPr>
              <p:nvPr/>
            </p:nvSpPr>
            <p:spPr bwMode="auto">
              <a:xfrm>
                <a:off x="3600" y="3340"/>
                <a:ext cx="70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FF0000"/>
                    </a:solidFill>
                    <a:latin typeface="Arial" charset="0"/>
                    <a:cs typeface="Times New Roman" charset="0"/>
                  </a:rPr>
                  <a:t>W</a:t>
                </a:r>
                <a:r>
                  <a:rPr lang="en-US" altLang="zh-CN" sz="2800" b="1" baseline="-25000" dirty="0">
                    <a:solidFill>
                      <a:srgbClr val="FF0000"/>
                    </a:solidFill>
                    <a:latin typeface="Arial" charset="0"/>
                    <a:cs typeface="Times New Roman" charset="0"/>
                  </a:rPr>
                  <a:t>2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Arial" charset="0"/>
                    <a:cs typeface="Times New Roman" charset="0"/>
                  </a:rPr>
                  <a:t>－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Arial" charset="0"/>
                    <a:cs typeface="Times New Roman" charset="0"/>
                  </a:rPr>
                  <a:t>W</a:t>
                </a:r>
                <a:r>
                  <a:rPr lang="en-US" altLang="zh-CN" sz="2800" b="1" baseline="-25000" dirty="0">
                    <a:solidFill>
                      <a:srgbClr val="FF0000"/>
                    </a:solidFill>
                    <a:latin typeface="Arial" charset="0"/>
                    <a:cs typeface="Times New Roman" charset="0"/>
                  </a:rPr>
                  <a:t>3</a:t>
                </a:r>
                <a:endParaRPr lang="en-US" altLang="zh-CN" sz="2800" b="1" dirty="0">
                  <a:solidFill>
                    <a:srgbClr val="FF0000"/>
                  </a:solidFill>
                  <a:latin typeface="Arial" charset="0"/>
                  <a:cs typeface="Times New Roman" charset="0"/>
                </a:endParaRPr>
              </a:p>
            </p:txBody>
          </p:sp>
          <p:sp>
            <p:nvSpPr>
              <p:cNvPr id="32779" name="Rectangle 11"/>
              <p:cNvSpPr>
                <a:spLocks noChangeArrowheads="1"/>
              </p:cNvSpPr>
              <p:nvPr/>
            </p:nvSpPr>
            <p:spPr bwMode="auto">
              <a:xfrm>
                <a:off x="3600" y="3696"/>
                <a:ext cx="75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>
                    <a:latin typeface="Arial" charset="0"/>
                    <a:cs typeface="Times New Roman" charset="0"/>
                  </a:rPr>
                  <a:t>W</a:t>
                </a:r>
                <a:r>
                  <a:rPr lang="en-US" altLang="zh-CN" sz="2800" b="1" baseline="-25000">
                    <a:latin typeface="Arial" charset="0"/>
                    <a:cs typeface="Times New Roman" charset="0"/>
                  </a:rPr>
                  <a:t>2</a:t>
                </a:r>
                <a:r>
                  <a:rPr lang="en-US" altLang="zh-CN" sz="2800" b="1">
                    <a:latin typeface="Arial" charset="0"/>
                    <a:cs typeface="Times New Roman" charset="0"/>
                  </a:rPr>
                  <a:t> </a:t>
                </a:r>
                <a:r>
                  <a:rPr lang="zh-CN" altLang="en-US" sz="2800" b="1">
                    <a:latin typeface="Arial" charset="0"/>
                    <a:cs typeface="Times New Roman" charset="0"/>
                  </a:rPr>
                  <a:t>－</a:t>
                </a:r>
                <a:r>
                  <a:rPr lang="en-US" altLang="zh-CN" sz="2800" b="1">
                    <a:latin typeface="Arial" charset="0"/>
                    <a:cs typeface="Times New Roman" charset="0"/>
                  </a:rPr>
                  <a:t>W</a:t>
                </a:r>
                <a:r>
                  <a:rPr lang="en-US" altLang="zh-CN" sz="2800" b="1" baseline="-25000">
                    <a:latin typeface="Arial" charset="0"/>
                    <a:cs typeface="Times New Roman" charset="0"/>
                  </a:rPr>
                  <a:t>1</a:t>
                </a:r>
              </a:p>
            </p:txBody>
          </p:sp>
          <p:sp>
            <p:nvSpPr>
              <p:cNvPr id="32780" name="Line 12"/>
              <p:cNvSpPr>
                <a:spLocks noChangeShapeType="1"/>
              </p:cNvSpPr>
              <p:nvPr/>
            </p:nvSpPr>
            <p:spPr bwMode="auto">
              <a:xfrm>
                <a:off x="3552" y="3696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</p:grpSp>
        <p:sp>
          <p:nvSpPr>
            <p:cNvPr id="32781" name="Rectangle 13"/>
            <p:cNvSpPr>
              <a:spLocks noChangeArrowheads="1"/>
            </p:cNvSpPr>
            <p:nvPr/>
          </p:nvSpPr>
          <p:spPr bwMode="auto">
            <a:xfrm>
              <a:off x="2496" y="1200"/>
              <a:ext cx="25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/>
                <a:t>＝</a:t>
              </a:r>
            </a:p>
          </p:txBody>
        </p:sp>
        <p:sp>
          <p:nvSpPr>
            <p:cNvPr id="32783" name="Rectangle 15"/>
            <p:cNvSpPr>
              <a:spLocks noChangeArrowheads="1"/>
            </p:cNvSpPr>
            <p:nvPr/>
          </p:nvSpPr>
          <p:spPr bwMode="auto">
            <a:xfrm>
              <a:off x="3620" y="1200"/>
              <a:ext cx="73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 b="1"/>
                <a:t>×100% </a:t>
              </a:r>
            </a:p>
          </p:txBody>
        </p:sp>
      </p:grpSp>
      <p:grpSp>
        <p:nvGrpSpPr>
          <p:cNvPr id="32787" name="Group 19"/>
          <p:cNvGrpSpPr>
            <a:grpSpLocks/>
          </p:cNvGrpSpPr>
          <p:nvPr/>
        </p:nvGrpSpPr>
        <p:grpSpPr bwMode="auto">
          <a:xfrm>
            <a:off x="3616913" y="692862"/>
            <a:ext cx="7293083" cy="1365566"/>
            <a:chOff x="1709" y="181"/>
            <a:chExt cx="3446" cy="860"/>
          </a:xfrm>
        </p:grpSpPr>
        <p:sp>
          <p:nvSpPr>
            <p:cNvPr id="32772" name="Line 4"/>
            <p:cNvSpPr>
              <a:spLocks noChangeShapeType="1"/>
            </p:cNvSpPr>
            <p:nvPr/>
          </p:nvSpPr>
          <p:spPr bwMode="auto">
            <a:xfrm>
              <a:off x="2832" y="624"/>
              <a:ext cx="158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/>
            </a:p>
          </p:txBody>
        </p:sp>
        <p:sp>
          <p:nvSpPr>
            <p:cNvPr id="32774" name="Rectangle 6"/>
            <p:cNvSpPr>
              <a:spLocks noChangeArrowheads="1"/>
            </p:cNvSpPr>
            <p:nvPr/>
          </p:nvSpPr>
          <p:spPr bwMode="auto">
            <a:xfrm>
              <a:off x="3046" y="181"/>
              <a:ext cx="1061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4000" b="1" dirty="0">
                  <a:solidFill>
                    <a:srgbClr val="FF0000"/>
                  </a:solidFill>
                  <a:latin typeface="宋体" charset="-122"/>
                </a:rPr>
                <a:t>m</a:t>
              </a:r>
              <a:r>
                <a:rPr kumimoji="0" lang="zh-CN" altLang="en-US" sz="2800" b="1" dirty="0">
                  <a:solidFill>
                    <a:srgbClr val="FF0000"/>
                  </a:solidFill>
                  <a:latin typeface="宋体" charset="-122"/>
                </a:rPr>
                <a:t>（结晶水）</a:t>
              </a:r>
            </a:p>
          </p:txBody>
        </p:sp>
        <p:sp>
          <p:nvSpPr>
            <p:cNvPr id="32775" name="Rectangle 7"/>
            <p:cNvSpPr>
              <a:spLocks noChangeArrowheads="1"/>
            </p:cNvSpPr>
            <p:nvPr/>
          </p:nvSpPr>
          <p:spPr bwMode="auto">
            <a:xfrm>
              <a:off x="2867" y="595"/>
              <a:ext cx="1488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4000" b="1" dirty="0">
                  <a:latin typeface="宋体" charset="-122"/>
                </a:rPr>
                <a:t>m</a:t>
              </a:r>
              <a:r>
                <a:rPr kumimoji="0" lang="zh-CN" altLang="en-US" sz="2800" b="1" dirty="0">
                  <a:latin typeface="宋体" charset="-122"/>
                </a:rPr>
                <a:t>（硫酸铜晶体） </a:t>
              </a:r>
            </a:p>
          </p:txBody>
        </p:sp>
        <p:sp>
          <p:nvSpPr>
            <p:cNvPr id="32785" name="Rectangle 17"/>
            <p:cNvSpPr>
              <a:spLocks noChangeArrowheads="1"/>
            </p:cNvSpPr>
            <p:nvPr/>
          </p:nvSpPr>
          <p:spPr bwMode="auto">
            <a:xfrm>
              <a:off x="1709" y="480"/>
              <a:ext cx="93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en-US" altLang="zh-CN" sz="2800" b="1">
                  <a:latin typeface="宋体" charset="-122"/>
                </a:rPr>
                <a:t>ω(</a:t>
              </a:r>
              <a:r>
                <a:rPr kumimoji="0" lang="en-US" altLang="zh-CN" sz="2800" b="1">
                  <a:latin typeface="Arial" charset="0"/>
                </a:rPr>
                <a:t>H</a:t>
              </a:r>
              <a:r>
                <a:rPr kumimoji="0" lang="en-US" altLang="zh-CN" sz="2800" b="1" baseline="-25000">
                  <a:latin typeface="Arial" charset="0"/>
                </a:rPr>
                <a:t>2</a:t>
              </a:r>
              <a:r>
                <a:rPr kumimoji="0" lang="en-US" altLang="zh-CN" sz="2800" b="1">
                  <a:latin typeface="Arial" charset="0"/>
                </a:rPr>
                <a:t>O) </a:t>
              </a:r>
              <a:r>
                <a:rPr lang="zh-CN" altLang="en-US" sz="2800" b="1"/>
                <a:t>＝</a:t>
              </a:r>
            </a:p>
          </p:txBody>
        </p:sp>
        <p:sp>
          <p:nvSpPr>
            <p:cNvPr id="32786" name="Rectangle 18"/>
            <p:cNvSpPr>
              <a:spLocks noChangeArrowheads="1"/>
            </p:cNvSpPr>
            <p:nvPr/>
          </p:nvSpPr>
          <p:spPr bwMode="auto">
            <a:xfrm>
              <a:off x="4416" y="480"/>
              <a:ext cx="73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 b="1"/>
                <a:t>×100%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4194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6" grpId="0" autoUpdateAnimBg="0"/>
      <p:bldP spid="32782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03174" y="837506"/>
            <a:ext cx="1919009" cy="6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zh-CN" altLang="en-US" sz="33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四、思考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304760" y="1523465"/>
            <a:ext cx="11885653" cy="6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850" tIns="54425" rIns="108850" bIns="54425">
            <a:spAutoFit/>
          </a:bodyPr>
          <a:lstStyle>
            <a:lvl1pPr indent="13335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just"/>
            <a:r>
              <a:rPr lang="en-US" altLang="zh-CN" sz="33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33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为了</a:t>
            </a:r>
            <a:r>
              <a:rPr lang="zh-CN" altLang="en-US" sz="33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保证硫酸铜晶体分解完全，可采取哪些措施？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89416" y="2361859"/>
            <a:ext cx="9140538" cy="6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⑴</a:t>
            </a:r>
            <a:r>
              <a:rPr lang="zh-CN" altLang="en-US" sz="3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研磨硫酸铜晶体，使之受热均匀，分解充分。</a:t>
            </a: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406347" y="3047818"/>
            <a:ext cx="10414925" cy="6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⑵</a:t>
            </a:r>
            <a:r>
              <a:rPr lang="zh-CN" altLang="en-US" sz="3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称量－冷却－</a:t>
            </a:r>
            <a:r>
              <a:rPr lang="zh-CN" alt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称量－加热－冷却－称量</a:t>
            </a:r>
            <a:r>
              <a:rPr lang="zh-CN" altLang="en-US" sz="3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，直至恒重。</a:t>
            </a:r>
          </a:p>
        </p:txBody>
      </p:sp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304760" y="4586461"/>
            <a:ext cx="8126942" cy="6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850" tIns="54425" rIns="108850" bIns="54425">
            <a:spAutoFit/>
          </a:bodyPr>
          <a:lstStyle>
            <a:lvl1pPr indent="13335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just"/>
            <a:r>
              <a:rPr lang="en-US" altLang="zh-CN" sz="33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33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为什么</a:t>
            </a:r>
            <a:r>
              <a:rPr lang="zh-CN" altLang="en-US" sz="33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将坩埚在干燥器中冷却？ </a:t>
            </a:r>
          </a:p>
        </p:txBody>
      </p:sp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101587" y="5424855"/>
            <a:ext cx="11885653" cy="6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850" tIns="54425" rIns="108850" bIns="54425">
            <a:spAutoFit/>
          </a:bodyPr>
          <a:lstStyle>
            <a:lvl1pPr indent="13335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just"/>
            <a:r>
              <a:rPr lang="zh-CN" altLang="en-US" sz="3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因为在空气中冷却，硫酸铜将又会吸收空气中的水蒸气。 </a:t>
            </a:r>
          </a:p>
        </p:txBody>
      </p:sp>
      <p:sp>
        <p:nvSpPr>
          <p:cNvPr id="7180" name="Rectangle 12"/>
          <p:cNvSpPr>
            <a:spLocks noChangeArrowheads="1"/>
          </p:cNvSpPr>
          <p:nvPr/>
        </p:nvSpPr>
        <p:spPr bwMode="auto">
          <a:xfrm>
            <a:off x="406347" y="3809994"/>
            <a:ext cx="10203328" cy="6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⑶</a:t>
            </a:r>
            <a:r>
              <a:rPr lang="zh-CN" altLang="en-US" sz="3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最好的方法是：坩埚加盖后放在烘箱中恒温烘干。 </a:t>
            </a:r>
          </a:p>
        </p:txBody>
      </p:sp>
    </p:spTree>
    <p:extLst>
      <p:ext uri="{BB962C8B-B14F-4D97-AF65-F5344CB8AC3E}">
        <p14:creationId xmlns:p14="http://schemas.microsoft.com/office/powerpoint/2010/main" val="3088389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autoUpdateAnimBg="0"/>
      <p:bldP spid="7174" grpId="0" autoUpdateAnimBg="0"/>
      <p:bldP spid="7175" grpId="0" autoUpdateAnimBg="0"/>
      <p:bldP spid="7176" grpId="0" autoUpdateAnimBg="0"/>
      <p:bldP spid="7177" grpId="0" autoUpdateAnimBg="0"/>
      <p:bldP spid="7180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86243" y="693490"/>
            <a:ext cx="11841611" cy="6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850" tIns="54425" rIns="108850" bIns="54425">
            <a:spAutoFit/>
          </a:bodyPr>
          <a:lstStyle>
            <a:lvl1pPr indent="13335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just"/>
            <a:r>
              <a:rPr lang="en-US" altLang="zh-CN" sz="3300" b="1" dirty="0" smtClean="0">
                <a:latin typeface="宋体" charset="-122"/>
              </a:rPr>
              <a:t>3.</a:t>
            </a:r>
            <a:r>
              <a:rPr lang="zh-CN" altLang="en-US" sz="3300" b="1" dirty="0" smtClean="0">
                <a:latin typeface="宋体" charset="-122"/>
              </a:rPr>
              <a:t>为了</a:t>
            </a:r>
            <a:r>
              <a:rPr lang="zh-CN" altLang="en-US" sz="3300" b="1" dirty="0">
                <a:latin typeface="宋体" charset="-122"/>
              </a:rPr>
              <a:t>防止</a:t>
            </a:r>
            <a:r>
              <a:rPr lang="zh-CN" altLang="en-US" sz="3300" b="1" dirty="0"/>
              <a:t>硫酸铜晶体</a:t>
            </a:r>
            <a:r>
              <a:rPr lang="zh-CN" altLang="en-US" sz="3300" b="1" dirty="0">
                <a:latin typeface="宋体" charset="-122"/>
              </a:rPr>
              <a:t>温度过高变成黑色，可采取了哪些措施？ </a:t>
            </a: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724535" y="1629594"/>
            <a:ext cx="10565025" cy="6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850" tIns="54425" rIns="108850" bIns="54425">
            <a:spAutoFit/>
          </a:bodyPr>
          <a:lstStyle>
            <a:lvl1pPr indent="13335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just"/>
            <a:r>
              <a:rPr lang="zh-CN" altLang="en-US" sz="3300" b="1" dirty="0">
                <a:solidFill>
                  <a:srgbClr val="FF0000"/>
                </a:solidFill>
                <a:latin typeface="宋体" charset="-122"/>
              </a:rPr>
              <a:t>缓慢加热、不断搅拌、无水蒸气逸出停止加热。 </a:t>
            </a: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203173" y="2636818"/>
            <a:ext cx="11724681" cy="112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850" tIns="54425" rIns="108850" bIns="54425">
            <a:spAutoFit/>
          </a:bodyPr>
          <a:lstStyle>
            <a:lvl1pPr indent="13335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just"/>
            <a:r>
              <a:rPr lang="en-US" altLang="zh-CN" sz="3300" b="1" dirty="0" smtClean="0">
                <a:latin typeface="宋体" charset="-122"/>
              </a:rPr>
              <a:t>4.</a:t>
            </a:r>
            <a:r>
              <a:rPr lang="zh-CN" altLang="en-US" sz="3300" b="1" dirty="0" smtClean="0">
                <a:latin typeface="宋体" charset="-122"/>
              </a:rPr>
              <a:t>为了</a:t>
            </a:r>
            <a:r>
              <a:rPr lang="zh-CN" altLang="en-US" sz="3300" b="1" dirty="0">
                <a:latin typeface="宋体" charset="-122"/>
              </a:rPr>
              <a:t>使实验的数据更接近于理论值，除了上述措施外，还能采取哪些措施？ </a:t>
            </a: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550590" y="3861842"/>
            <a:ext cx="8715742" cy="6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⑴</a:t>
            </a:r>
            <a:r>
              <a:rPr lang="zh-CN" alt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将坩埚在自来水中洗干净，烘干后再称量。</a:t>
            </a:r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550590" y="4632768"/>
            <a:ext cx="10899136" cy="112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850" tIns="54425" rIns="108850" bIns="54425">
            <a:spAutoFit/>
          </a:bodyPr>
          <a:lstStyle/>
          <a:p>
            <a:r>
              <a:rPr lang="en-US" altLang="zh-CN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⑵</a:t>
            </a:r>
            <a:r>
              <a:rPr lang="zh-CN" alt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可以将玻璃棒和坩埚一道称量，使</a:t>
            </a:r>
            <a:r>
              <a:rPr lang="zh-CN" altLang="en-US" sz="33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玻璃棒上</a:t>
            </a:r>
            <a:r>
              <a:rPr lang="zh-CN" alt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粘有的硫酸铜不流失。</a:t>
            </a:r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547816" y="5852250"/>
            <a:ext cx="8715742" cy="6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⑶</a:t>
            </a:r>
            <a:r>
              <a:rPr lang="zh-CN" alt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将硫酸铜晶体进行重结晶，凉干后再实验。</a:t>
            </a:r>
          </a:p>
        </p:txBody>
      </p:sp>
    </p:spTree>
    <p:extLst>
      <p:ext uri="{BB962C8B-B14F-4D97-AF65-F5344CB8AC3E}">
        <p14:creationId xmlns:p14="http://schemas.microsoft.com/office/powerpoint/2010/main" val="2772088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utoUpdateAnimBg="0"/>
      <p:bldP spid="8197" grpId="0" autoUpdateAnimBg="0"/>
      <p:bldP spid="8199" grpId="0" autoUpdateAnimBg="0"/>
      <p:bldP spid="8200" grpId="0" autoUpdateAnimBg="0"/>
      <p:bldP spid="8201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5" name="Rectangle 21"/>
          <p:cNvSpPr>
            <a:spLocks noChangeArrowheads="1"/>
          </p:cNvSpPr>
          <p:nvPr/>
        </p:nvSpPr>
        <p:spPr bwMode="auto">
          <a:xfrm>
            <a:off x="304760" y="609741"/>
            <a:ext cx="11407070" cy="582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850" tIns="54425" rIns="108850" bIns="54425">
            <a:spAutoFit/>
          </a:bodyPr>
          <a:lstStyle>
            <a:lvl1pPr indent="13335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just">
              <a:lnSpc>
                <a:spcPct val="125000"/>
              </a:lnSpc>
            </a:pPr>
            <a:r>
              <a:rPr lang="zh-CN" altLang="en-US" sz="3300" b="1" dirty="0">
                <a:solidFill>
                  <a:srgbClr val="FF0000"/>
                </a:solidFill>
                <a:latin typeface="Arial" charset="0"/>
              </a:rPr>
              <a:t>例题</a:t>
            </a:r>
            <a:r>
              <a:rPr lang="en-US" altLang="zh-CN" sz="3300" b="1" dirty="0">
                <a:solidFill>
                  <a:srgbClr val="FF0000"/>
                </a:solidFill>
                <a:latin typeface="Arial" charset="0"/>
              </a:rPr>
              <a:t>A</a:t>
            </a:r>
            <a:r>
              <a:rPr lang="zh-CN" altLang="en-US" sz="3300" b="1" dirty="0">
                <a:solidFill>
                  <a:srgbClr val="FF0000"/>
                </a:solidFill>
                <a:latin typeface="Arial" charset="0"/>
              </a:rPr>
              <a:t>：</a:t>
            </a:r>
            <a:r>
              <a:rPr lang="zh-CN" altLang="en-US" sz="3300" b="1" dirty="0">
                <a:solidFill>
                  <a:srgbClr val="000000"/>
                </a:solidFill>
                <a:latin typeface="Arial" charset="0"/>
              </a:rPr>
              <a:t>进行硫酸铜晶体中结晶水含量的测定时，在下列①</a:t>
            </a:r>
            <a:r>
              <a:rPr lang="zh-CN" altLang="en-US" sz="3300" b="1" dirty="0">
                <a:solidFill>
                  <a:srgbClr val="000000"/>
                </a:solidFill>
                <a:latin typeface="Arial" charset="0"/>
                <a:cs typeface="Times New Roman" charset="0"/>
              </a:rPr>
              <a:t>～</a:t>
            </a:r>
            <a:r>
              <a:rPr lang="zh-CN" altLang="en-US" sz="3300" b="1" dirty="0">
                <a:solidFill>
                  <a:srgbClr val="000000"/>
                </a:solidFill>
                <a:latin typeface="Arial" charset="0"/>
              </a:rPr>
              <a:t>⑤叙述的原因中会使测出的结果偏低的应是</a:t>
            </a:r>
            <a:r>
              <a:rPr lang="en-US" altLang="zh-CN" sz="3300" b="1" dirty="0">
                <a:solidFill>
                  <a:srgbClr val="000000"/>
                </a:solidFill>
                <a:latin typeface="Arial" charset="0"/>
                <a:cs typeface="Times New Roman" charset="0"/>
              </a:rPr>
              <a:t>A~D</a:t>
            </a:r>
            <a:r>
              <a:rPr lang="zh-CN" altLang="en-US" sz="3300" b="1" dirty="0">
                <a:solidFill>
                  <a:srgbClr val="000000"/>
                </a:solidFill>
                <a:latin typeface="Arial" charset="0"/>
              </a:rPr>
              <a:t>中的：</a:t>
            </a:r>
            <a:r>
              <a:rPr lang="zh-CN" altLang="en-US" sz="3300" b="1" dirty="0">
                <a:solidFill>
                  <a:srgbClr val="000000"/>
                </a:solidFill>
                <a:latin typeface="Arial" charset="0"/>
                <a:cs typeface="Times New Roman" charset="0"/>
              </a:rPr>
              <a:t>      </a:t>
            </a:r>
            <a:r>
              <a:rPr lang="zh-CN" altLang="en-US" sz="3300" b="1" dirty="0">
                <a:solidFill>
                  <a:srgbClr val="000000"/>
                </a:solidFill>
                <a:latin typeface="Arial" charset="0"/>
              </a:rPr>
              <a:t>（</a:t>
            </a:r>
            <a:r>
              <a:rPr lang="zh-CN" altLang="en-US" sz="3300" b="1" dirty="0">
                <a:solidFill>
                  <a:srgbClr val="000000"/>
                </a:solidFill>
                <a:latin typeface="Arial" charset="0"/>
                <a:cs typeface="Times New Roman" charset="0"/>
              </a:rPr>
              <a:t>        </a:t>
            </a:r>
            <a:r>
              <a:rPr lang="zh-CN" altLang="en-US" sz="3300" b="1" dirty="0">
                <a:solidFill>
                  <a:srgbClr val="000000"/>
                </a:solidFill>
                <a:latin typeface="Arial" charset="0"/>
              </a:rPr>
              <a:t>）</a:t>
            </a:r>
            <a:endParaRPr lang="zh-CN" altLang="en-US" sz="3300" b="1" dirty="0">
              <a:solidFill>
                <a:srgbClr val="000000"/>
              </a:solidFill>
              <a:latin typeface="Arial" charset="0"/>
              <a:cs typeface="Times New Roman" charset="0"/>
            </a:endParaRPr>
          </a:p>
          <a:p>
            <a:pPr algn="just" eaLnBrk="0" hangingPunct="0">
              <a:lnSpc>
                <a:spcPct val="125000"/>
              </a:lnSpc>
            </a:pPr>
            <a:r>
              <a:rPr lang="zh-CN" altLang="en-US" sz="3300" b="1" dirty="0">
                <a:solidFill>
                  <a:srgbClr val="000000"/>
                </a:solidFill>
                <a:latin typeface="Arial" charset="0"/>
              </a:rPr>
              <a:t>①称空坩埚时，坩埚外壁带有少量水滴；</a:t>
            </a:r>
            <a:endParaRPr lang="zh-CN" altLang="en-US" sz="3300" b="1" dirty="0">
              <a:solidFill>
                <a:srgbClr val="000000"/>
              </a:solidFill>
              <a:latin typeface="Arial" charset="0"/>
              <a:cs typeface="Times New Roman" charset="0"/>
            </a:endParaRPr>
          </a:p>
          <a:p>
            <a:pPr algn="just" eaLnBrk="0" hangingPunct="0">
              <a:lnSpc>
                <a:spcPct val="125000"/>
              </a:lnSpc>
            </a:pPr>
            <a:r>
              <a:rPr lang="zh-CN" altLang="en-US" sz="3300" b="1" dirty="0">
                <a:solidFill>
                  <a:srgbClr val="000000"/>
                </a:solidFill>
                <a:latin typeface="Arial" charset="0"/>
              </a:rPr>
              <a:t>②晶体中含有惰性杂质；</a:t>
            </a:r>
            <a:endParaRPr lang="zh-CN" altLang="en-US" sz="3300" b="1" dirty="0">
              <a:solidFill>
                <a:srgbClr val="000000"/>
              </a:solidFill>
              <a:latin typeface="Arial" charset="0"/>
              <a:cs typeface="Times New Roman" charset="0"/>
            </a:endParaRPr>
          </a:p>
          <a:p>
            <a:pPr algn="just" eaLnBrk="0" hangingPunct="0">
              <a:lnSpc>
                <a:spcPct val="125000"/>
              </a:lnSpc>
            </a:pPr>
            <a:r>
              <a:rPr lang="zh-CN" altLang="en-US" sz="3300" b="1" dirty="0">
                <a:solidFill>
                  <a:srgbClr val="000000"/>
                </a:solidFill>
                <a:latin typeface="Arial" charset="0"/>
              </a:rPr>
              <a:t>③晶体还带有蓝色就停止加热；</a:t>
            </a:r>
            <a:endParaRPr lang="zh-CN" altLang="en-US" sz="3300" b="1" dirty="0">
              <a:solidFill>
                <a:srgbClr val="000000"/>
              </a:solidFill>
              <a:latin typeface="Arial" charset="0"/>
              <a:cs typeface="Times New Roman" charset="0"/>
            </a:endParaRPr>
          </a:p>
          <a:p>
            <a:pPr algn="just" eaLnBrk="0" hangingPunct="0">
              <a:lnSpc>
                <a:spcPct val="125000"/>
              </a:lnSpc>
            </a:pPr>
            <a:r>
              <a:rPr lang="zh-CN" altLang="en-US" sz="3300" b="1" dirty="0">
                <a:solidFill>
                  <a:srgbClr val="000000"/>
                </a:solidFill>
                <a:latin typeface="Arial" charset="0"/>
              </a:rPr>
              <a:t>④停止加热后，放在空气中冷却，坩埚上有坩埚盖盖好</a:t>
            </a:r>
            <a:r>
              <a:rPr lang="en-US" altLang="zh-CN" sz="3300" b="1" dirty="0">
                <a:solidFill>
                  <a:srgbClr val="000000"/>
                </a:solidFill>
                <a:latin typeface="Arial" charset="0"/>
              </a:rPr>
              <a:t>;</a:t>
            </a:r>
            <a:endParaRPr lang="en-US" altLang="zh-CN" sz="3300" b="1" dirty="0">
              <a:solidFill>
                <a:srgbClr val="000000"/>
              </a:solidFill>
              <a:latin typeface="Arial" charset="0"/>
              <a:cs typeface="Times New Roman" charset="0"/>
            </a:endParaRPr>
          </a:p>
          <a:p>
            <a:pPr algn="just" eaLnBrk="0" hangingPunct="0">
              <a:lnSpc>
                <a:spcPct val="125000"/>
              </a:lnSpc>
            </a:pPr>
            <a:r>
              <a:rPr lang="en-US" altLang="zh-CN" sz="3300" b="1" dirty="0">
                <a:solidFill>
                  <a:srgbClr val="000000"/>
                </a:solidFill>
                <a:latin typeface="Arial" charset="0"/>
              </a:rPr>
              <a:t>⑤</a:t>
            </a:r>
            <a:r>
              <a:rPr lang="zh-CN" altLang="en-US" sz="3300" b="1" dirty="0">
                <a:solidFill>
                  <a:srgbClr val="000000"/>
                </a:solidFill>
                <a:latin typeface="Arial" charset="0"/>
              </a:rPr>
              <a:t>加热过程有少量晶体溅出</a:t>
            </a:r>
            <a:r>
              <a:rPr lang="zh-CN" altLang="en-US" sz="3300" b="1" dirty="0" smtClean="0">
                <a:solidFill>
                  <a:srgbClr val="000000"/>
                </a:solidFill>
                <a:latin typeface="Arial" charset="0"/>
              </a:rPr>
              <a:t>。⑥加热后，固体分解变黑；</a:t>
            </a:r>
            <a:endParaRPr lang="zh-CN" altLang="en-US" sz="3300" b="1" dirty="0">
              <a:solidFill>
                <a:srgbClr val="000000"/>
              </a:solidFill>
              <a:latin typeface="Arial" charset="0"/>
              <a:cs typeface="Times New Roman" charset="0"/>
            </a:endParaRPr>
          </a:p>
          <a:p>
            <a:pPr eaLnBrk="0" hangingPunct="0">
              <a:lnSpc>
                <a:spcPct val="125000"/>
              </a:lnSpc>
            </a:pPr>
            <a:r>
              <a:rPr lang="en-US" altLang="zh-CN" sz="3300" b="1" dirty="0">
                <a:latin typeface="Arial" charset="0"/>
              </a:rPr>
              <a:t>A</a:t>
            </a:r>
            <a:r>
              <a:rPr lang="zh-CN" altLang="en-US" sz="3300" b="1" dirty="0">
                <a:latin typeface="Arial" charset="0"/>
              </a:rPr>
              <a:t>、② ③ ④      </a:t>
            </a:r>
            <a:r>
              <a:rPr lang="en-US" altLang="zh-CN" sz="3300" b="1" dirty="0">
                <a:latin typeface="Arial" charset="0"/>
              </a:rPr>
              <a:t>B</a:t>
            </a:r>
            <a:r>
              <a:rPr lang="zh-CN" altLang="en-US" sz="3300" b="1" dirty="0">
                <a:latin typeface="Arial" charset="0"/>
              </a:rPr>
              <a:t>、② ⑤     </a:t>
            </a:r>
            <a:r>
              <a:rPr lang="en-US" altLang="zh-CN" sz="3300" b="1" dirty="0">
                <a:latin typeface="Arial" charset="0"/>
              </a:rPr>
              <a:t>C</a:t>
            </a:r>
            <a:r>
              <a:rPr lang="zh-CN" altLang="en-US" sz="3300" b="1" dirty="0">
                <a:latin typeface="Arial" charset="0"/>
              </a:rPr>
              <a:t>、③ ⑤       </a:t>
            </a:r>
            <a:r>
              <a:rPr lang="en-US" altLang="zh-CN" sz="3300" b="1" dirty="0">
                <a:latin typeface="Arial" charset="0"/>
              </a:rPr>
              <a:t>D</a:t>
            </a:r>
            <a:r>
              <a:rPr lang="zh-CN" altLang="en-US" sz="3300" b="1" dirty="0">
                <a:latin typeface="Arial" charset="0"/>
              </a:rPr>
              <a:t>、① ④ </a:t>
            </a:r>
          </a:p>
        </p:txBody>
      </p:sp>
      <p:sp>
        <p:nvSpPr>
          <p:cNvPr id="6166" name="Rectangle 22"/>
          <p:cNvSpPr>
            <a:spLocks noChangeArrowheads="1"/>
          </p:cNvSpPr>
          <p:nvPr/>
        </p:nvSpPr>
        <p:spPr bwMode="auto">
          <a:xfrm>
            <a:off x="974924" y="1938466"/>
            <a:ext cx="664371" cy="663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latin typeface="Arial" charset="0"/>
                <a:cs typeface="Times New Roman" charset="0"/>
              </a:rPr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2377899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6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507934" y="765498"/>
            <a:ext cx="11275904" cy="556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850" tIns="54425" rIns="108850" bIns="54425">
            <a:spAutoFit/>
          </a:bodyPr>
          <a:lstStyle>
            <a:lvl1pPr indent="13335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just">
              <a:lnSpc>
                <a:spcPct val="125000"/>
              </a:lnSpc>
            </a:pPr>
            <a:r>
              <a:rPr lang="zh-CN" altLang="en-US" sz="3300" b="1" dirty="0">
                <a:solidFill>
                  <a:srgbClr val="FF0000"/>
                </a:solidFill>
                <a:latin typeface="Arial" charset="0"/>
              </a:rPr>
              <a:t>例题</a:t>
            </a:r>
            <a:r>
              <a:rPr lang="en-US" altLang="zh-CN" sz="3300" b="1" dirty="0">
                <a:solidFill>
                  <a:srgbClr val="FF0000"/>
                </a:solidFill>
                <a:latin typeface="Arial" charset="0"/>
              </a:rPr>
              <a:t>B</a:t>
            </a:r>
            <a:r>
              <a:rPr lang="zh-CN" altLang="en-US" sz="3300" b="1" dirty="0">
                <a:solidFill>
                  <a:srgbClr val="FF0000"/>
                </a:solidFill>
                <a:latin typeface="Arial" charset="0"/>
              </a:rPr>
              <a:t>：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根据实验室中测定硫酸铜晶体结晶水含量的实验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,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填写下列空白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.</a:t>
            </a:r>
          </a:p>
          <a:p>
            <a:pPr algn="just">
              <a:lnSpc>
                <a:spcPct val="125000"/>
              </a:lnSpc>
            </a:pPr>
            <a:r>
              <a:rPr lang="en-US" altLang="zh-CN" sz="3300" b="1" dirty="0" smtClean="0">
                <a:solidFill>
                  <a:srgbClr val="FF0000"/>
                </a:solidFill>
                <a:latin typeface="宋体" charset="-122"/>
                <a:cs typeface="Times New Roman" charset="0"/>
              </a:rPr>
              <a:t>⑴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从下列仪器选出所需仪器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(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用标号字母填写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)</a:t>
            </a:r>
            <a:r>
              <a:rPr lang="en-US" altLang="zh-CN" sz="3300" b="1" u="sng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                           </a:t>
            </a:r>
            <a:r>
              <a:rPr lang="zh-CN" altLang="en-US" sz="3300" b="1" dirty="0" smtClean="0">
                <a:solidFill>
                  <a:srgbClr val="000000"/>
                </a:solidFill>
                <a:latin typeface="宋体" charset="-122"/>
                <a:cs typeface="Times New Roman" charset="0"/>
              </a:rPr>
              <a:t>。</a:t>
            </a:r>
            <a:endParaRPr lang="en-US" altLang="zh-CN" sz="3300" b="1" dirty="0" smtClean="0">
              <a:solidFill>
                <a:srgbClr val="000000"/>
              </a:solidFill>
              <a:latin typeface="宋体" charset="-122"/>
              <a:cs typeface="Times New Roman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300" b="1" dirty="0" smtClean="0">
                <a:solidFill>
                  <a:srgbClr val="000000"/>
                </a:solidFill>
                <a:latin typeface="宋体" charset="-122"/>
                <a:cs typeface="Times New Roman" charset="0"/>
              </a:rPr>
              <a:t>(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A)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托盘天平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(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带砝码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)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、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(B)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研钵、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(C)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试管夹、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(D)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酒精灯、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(E)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蒸发皿、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(F)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玻璃棒、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(G)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坩埚、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(H)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干燥器、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(I)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石棉网、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(J)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三脚架</a:t>
            </a:r>
          </a:p>
          <a:p>
            <a:pPr algn="just"/>
            <a:endParaRPr lang="zh-CN" altLang="en-US" sz="3300" b="1" dirty="0">
              <a:solidFill>
                <a:schemeClr val="accent2"/>
              </a:solidFill>
              <a:latin typeface="宋体" charset="-122"/>
              <a:cs typeface="Times New Roman" charset="0"/>
            </a:endParaRPr>
          </a:p>
          <a:p>
            <a:pPr algn="just"/>
            <a:r>
              <a:rPr lang="zh-CN" altLang="en-US" sz="3300" b="1" dirty="0">
                <a:solidFill>
                  <a:srgbClr val="0000FF"/>
                </a:solidFill>
                <a:latin typeface="宋体" charset="-122"/>
                <a:cs typeface="Times New Roman" charset="0"/>
              </a:rPr>
              <a:t>除上述仪器外</a:t>
            </a:r>
            <a:r>
              <a:rPr lang="en-US" altLang="zh-CN" sz="3300" b="1" dirty="0">
                <a:solidFill>
                  <a:srgbClr val="0000FF"/>
                </a:solidFill>
                <a:latin typeface="宋体" charset="-122"/>
              </a:rPr>
              <a:t>,</a:t>
            </a:r>
            <a:r>
              <a:rPr lang="zh-CN" altLang="en-US" sz="3300" b="1" dirty="0">
                <a:solidFill>
                  <a:srgbClr val="0000FF"/>
                </a:solidFill>
                <a:latin typeface="宋体" charset="-122"/>
                <a:cs typeface="Times New Roman" charset="0"/>
              </a:rPr>
              <a:t>还需要的仪器是</a:t>
            </a:r>
            <a:r>
              <a:rPr lang="en-US" altLang="zh-CN" sz="3300" b="1" dirty="0">
                <a:solidFill>
                  <a:srgbClr val="0000FF"/>
                </a:solidFill>
                <a:latin typeface="宋体" charset="-122"/>
                <a:cs typeface="Times New Roman" charset="0"/>
              </a:rPr>
              <a:t>:</a:t>
            </a:r>
            <a:r>
              <a:rPr lang="en-US" altLang="zh-CN" sz="3300" b="1" dirty="0">
                <a:solidFill>
                  <a:schemeClr val="accent2"/>
                </a:solidFill>
                <a:latin typeface="宋体" charset="-122"/>
                <a:cs typeface="Times New Roman" charset="0"/>
              </a:rPr>
              <a:t> </a:t>
            </a:r>
            <a:r>
              <a:rPr lang="en-US" altLang="zh-CN" sz="3300" b="1" u="sng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              </a:t>
            </a:r>
            <a:r>
              <a:rPr lang="zh-CN" altLang="en-US" sz="3300" b="1" dirty="0" smtClean="0">
                <a:solidFill>
                  <a:srgbClr val="000000"/>
                </a:solidFill>
                <a:latin typeface="宋体" charset="-122"/>
                <a:cs typeface="Times New Roman" charset="0"/>
              </a:rPr>
              <a:t>。</a:t>
            </a:r>
            <a:r>
              <a:rPr lang="en-US" altLang="zh-CN" sz="3300" b="1" dirty="0" smtClean="0">
                <a:solidFill>
                  <a:schemeClr val="accent2"/>
                </a:solidFill>
                <a:latin typeface="宋体" charset="-122"/>
                <a:cs typeface="Times New Roman" charset="0"/>
              </a:rPr>
              <a:t>       </a:t>
            </a:r>
            <a:r>
              <a:rPr lang="en-US" altLang="zh-CN" sz="3300" b="1" u="sng" dirty="0" smtClean="0">
                <a:solidFill>
                  <a:schemeClr val="accent2"/>
                </a:solidFill>
                <a:latin typeface="宋体" charset="-122"/>
                <a:cs typeface="Times New Roman" charset="0"/>
              </a:rPr>
              <a:t>   </a:t>
            </a:r>
            <a:endParaRPr lang="en-US" altLang="zh-CN" sz="3300" b="1" u="sng" dirty="0">
              <a:solidFill>
                <a:schemeClr val="accent2"/>
              </a:solidFill>
              <a:latin typeface="宋体" charset="-122"/>
              <a:cs typeface="Times New Roman" charset="0"/>
            </a:endParaRPr>
          </a:p>
        </p:txBody>
      </p:sp>
      <p:sp>
        <p:nvSpPr>
          <p:cNvPr id="9226" name="Rectangle 10"/>
          <p:cNvSpPr>
            <a:spLocks noChangeArrowheads="1"/>
          </p:cNvSpPr>
          <p:nvPr/>
        </p:nvSpPr>
        <p:spPr bwMode="auto">
          <a:xfrm>
            <a:off x="6734412" y="5590034"/>
            <a:ext cx="3193397" cy="6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zh-CN" altLang="en-US" sz="3300" b="1" dirty="0">
                <a:solidFill>
                  <a:srgbClr val="FF0000"/>
                </a:solidFill>
                <a:latin typeface="宋体" charset="-122"/>
              </a:rPr>
              <a:t>坩埚钳、泥三角</a:t>
            </a:r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2645296" y="2560312"/>
            <a:ext cx="1768327" cy="725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宋体" charset="-122"/>
                <a:cs typeface="Times New Roman" charset="0"/>
              </a:rPr>
              <a:t>ABFGHJ</a:t>
            </a:r>
            <a:endParaRPr lang="zh-CN" altLang="en-US" sz="4000" b="1" dirty="0">
              <a:solidFill>
                <a:srgbClr val="FF0000"/>
              </a:solidFill>
              <a:latin typeface="宋体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697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6" grpId="0" autoUpdateAnimBg="0"/>
      <p:bldP spid="9227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1"/>
          <p:cNvSpPr txBox="1"/>
          <p:nvPr/>
        </p:nvSpPr>
        <p:spPr>
          <a:xfrm>
            <a:off x="3907518" y="2610432"/>
            <a:ext cx="4288286" cy="1323405"/>
          </a:xfrm>
          <a:prstGeom prst="rect">
            <a:avLst/>
          </a:prstGeom>
          <a:noFill/>
        </p:spPr>
        <p:txBody>
          <a:bodyPr wrap="none" lIns="91406" tIns="45703" rIns="91406" bIns="45703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prstClr val="white"/>
                </a:solidFill>
                <a:latin typeface="微软雅黑"/>
                <a:ea typeface="微软雅黑"/>
              </a:rPr>
              <a:t>练出高分</a:t>
            </a:r>
            <a:endParaRPr lang="zh-CN" altLang="en-US" sz="8000" b="1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25583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02832" y="117428"/>
            <a:ext cx="11733225" cy="2131284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marL="457142" indent="-45714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900" kern="100" dirty="0">
                <a:latin typeface="Times New Roman"/>
                <a:ea typeface="华文细黑"/>
                <a:cs typeface="Times New Roman"/>
              </a:rPr>
              <a:t>化工生产中</a:t>
            </a: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—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抽滤</a:t>
            </a: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(</a:t>
            </a:r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减压过滤、吸滤</a:t>
            </a: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由于水流</a:t>
            </a:r>
            <a:r>
              <a:rPr lang="zh-CN" altLang="en-US" sz="2900" kern="100" dirty="0">
                <a:latin typeface="Times New Roman"/>
                <a:ea typeface="华文细黑"/>
                <a:cs typeface="Times New Roman"/>
              </a:rPr>
              <a:t>或抽气泵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的作用</a:t>
            </a:r>
            <a:r>
              <a:rPr lang="zh-CN" altLang="en-US" sz="2900" kern="100" dirty="0">
                <a:latin typeface="Times New Roman"/>
                <a:ea typeface="华文细黑"/>
                <a:cs typeface="Times New Roman"/>
              </a:rPr>
              <a:t>下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en-US" sz="2900" kern="100" dirty="0">
                <a:latin typeface="Times New Roman"/>
                <a:ea typeface="华文细黑"/>
                <a:cs typeface="Times New Roman"/>
              </a:rPr>
              <a:t>抽</a:t>
            </a:r>
            <a:r>
              <a:rPr lang="zh-CN" altLang="en-US" sz="2900" kern="100" dirty="0">
                <a:latin typeface="Times New Roman"/>
                <a:ea typeface="华文细黑"/>
                <a:cs typeface="Times New Roman"/>
              </a:rPr>
              <a:t>滤</a:t>
            </a:r>
            <a:r>
              <a:rPr lang="zh-CN" altLang="en-US" sz="2900" kern="100" dirty="0">
                <a:latin typeface="Times New Roman"/>
                <a:ea typeface="华文细黑"/>
                <a:cs typeface="Times New Roman"/>
              </a:rPr>
              <a:t>瓶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中气体的压强减小，使过滤速率加快。</a:t>
            </a:r>
            <a:endParaRPr lang="zh-CN" altLang="zh-CN" sz="2900" kern="100" dirty="0"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6280" y="1917627"/>
            <a:ext cx="1764553" cy="828363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布氏漏斗</a:t>
            </a:r>
            <a:endParaRPr lang="en-US" altLang="zh-CN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46280" y="4503114"/>
            <a:ext cx="1764553" cy="828363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抽滤瓶</a:t>
            </a:r>
            <a:endParaRPr lang="en-US" altLang="zh-CN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710830" y="2251513"/>
            <a:ext cx="6206976" cy="3055847"/>
            <a:chOff x="2710830" y="2251513"/>
            <a:chExt cx="6206976" cy="3055847"/>
          </a:xfrm>
        </p:grpSpPr>
        <p:pic>
          <p:nvPicPr>
            <p:cNvPr id="232450" name="Picture 2" descr="\\李笑影\e\人教版化学\HX712AB.T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0830" y="2251513"/>
              <a:ext cx="6206976" cy="3055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直接连接符 12"/>
            <p:cNvCxnSpPr/>
            <p:nvPr/>
          </p:nvCxnSpPr>
          <p:spPr>
            <a:xfrm flipH="1">
              <a:off x="7679382" y="4221882"/>
              <a:ext cx="144016" cy="234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895406" y="4228684"/>
              <a:ext cx="0" cy="28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7967414" y="4221882"/>
              <a:ext cx="135632" cy="2728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右箭头 18"/>
          <p:cNvSpPr/>
          <p:nvPr/>
        </p:nvSpPr>
        <p:spPr>
          <a:xfrm>
            <a:off x="8424018" y="3140338"/>
            <a:ext cx="864096" cy="36004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9259089" y="2812004"/>
            <a:ext cx="1764553" cy="828363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抽气泵</a:t>
            </a:r>
            <a:endParaRPr lang="en-US" altLang="zh-CN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846734" y="6002919"/>
            <a:ext cx="6878738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优点：</a:t>
            </a:r>
            <a:r>
              <a:rPr lang="zh-CN" altLang="en-US" sz="2900" kern="100" dirty="0">
                <a:latin typeface="Times New Roman"/>
                <a:ea typeface="华文细黑"/>
                <a:cs typeface="Times New Roman"/>
              </a:rPr>
              <a:t>加快</a:t>
            </a:r>
            <a:r>
              <a:rPr lang="zh-CN" altLang="en-US" sz="2900" kern="100" dirty="0">
                <a:latin typeface="Times New Roman"/>
                <a:ea typeface="华文细黑"/>
                <a:cs typeface="Times New Roman"/>
              </a:rPr>
              <a:t>过滤速度，得到的沉淀较干燥</a:t>
            </a:r>
            <a:endParaRPr lang="zh-CN" altLang="en-US" sz="2900" dirty="0"/>
          </a:p>
        </p:txBody>
      </p:sp>
      <p:grpSp>
        <p:nvGrpSpPr>
          <p:cNvPr id="2" name="组合 1"/>
          <p:cNvGrpSpPr/>
          <p:nvPr/>
        </p:nvGrpSpPr>
        <p:grpSpPr>
          <a:xfrm>
            <a:off x="9695608" y="3595516"/>
            <a:ext cx="2494807" cy="3186851"/>
            <a:chOff x="9695606" y="3595514"/>
            <a:chExt cx="2494807" cy="3186851"/>
          </a:xfrm>
        </p:grpSpPr>
        <p:grpSp>
          <p:nvGrpSpPr>
            <p:cNvPr id="24" name="组合 23"/>
            <p:cNvGrpSpPr/>
            <p:nvPr/>
          </p:nvGrpSpPr>
          <p:grpSpPr>
            <a:xfrm>
              <a:off x="9695606" y="3595514"/>
              <a:ext cx="2160240" cy="3186851"/>
              <a:chOff x="9695606" y="3595514"/>
              <a:chExt cx="2160240" cy="3186851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95606" y="3696265"/>
                <a:ext cx="1895475" cy="3086100"/>
              </a:xfrm>
              <a:prstGeom prst="rect">
                <a:avLst/>
              </a:prstGeom>
            </p:spPr>
          </p:pic>
          <p:sp>
            <p:nvSpPr>
              <p:cNvPr id="23" name="矩形 22"/>
              <p:cNvSpPr/>
              <p:nvPr/>
            </p:nvSpPr>
            <p:spPr>
              <a:xfrm>
                <a:off x="10941446" y="359551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chemeClr val="tx1"/>
                    </a:solidFill>
                  </a:rPr>
                  <a:t>布氏漏斗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" name="矩形 17"/>
            <p:cNvSpPr/>
            <p:nvPr/>
          </p:nvSpPr>
          <p:spPr>
            <a:xfrm>
              <a:off x="11157470" y="465393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抽气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1023638" y="5446018"/>
              <a:ext cx="1166775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抽滤瓶</a:t>
              </a:r>
            </a:p>
          </p:txBody>
        </p:sp>
      </p:grpSp>
      <p:cxnSp>
        <p:nvCxnSpPr>
          <p:cNvPr id="3" name="直接箭头连接符 2"/>
          <p:cNvCxnSpPr/>
          <p:nvPr/>
        </p:nvCxnSpPr>
        <p:spPr>
          <a:xfrm>
            <a:off x="2350790" y="2665717"/>
            <a:ext cx="576064" cy="43204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2255020" y="4653930"/>
            <a:ext cx="671835" cy="32960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02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9" grpId="0" animBg="1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78" name="Picture 2" descr="\\李笑影\e\人教版化学\HX707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132" y="383371"/>
            <a:ext cx="2245706" cy="28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417516" y="167346"/>
            <a:ext cx="9120619" cy="4778197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900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en-US" sz="2900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结晶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适用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条件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(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分离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易溶性固体的溶质和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溶剂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说明：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marL="457142" indent="-45714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蒸发结晶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适用于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溶解度随温度变化不大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的物质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marL="457142" indent="-45714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降温结晶</a:t>
            </a:r>
            <a:r>
              <a:rPr lang="zh-CN" altLang="en-US" sz="2900" kern="100" dirty="0">
                <a:latin typeface="Times New Roman"/>
                <a:ea typeface="华文细黑"/>
                <a:cs typeface="Times New Roman"/>
              </a:rPr>
              <a:t>适用于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对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溶解度受温度变化影响较大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en-US" sz="2900" kern="100" dirty="0">
                <a:latin typeface="Times New Roman"/>
                <a:ea typeface="华文细黑"/>
                <a:cs typeface="Times New Roman"/>
              </a:rPr>
              <a:t>物质。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</a:t>
            </a:r>
          </a:p>
          <a:p>
            <a:pPr algn="just">
              <a:lnSpc>
                <a:spcPct val="150000"/>
              </a:lnSpc>
            </a:pP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蒸发结晶中应注意：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玻璃棒的作用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____________</a:t>
            </a:r>
          </a:p>
          <a:p>
            <a:pPr algn="just">
              <a:lnSpc>
                <a:spcPct val="150000"/>
              </a:lnSpc>
            </a:pP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                      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当有大量晶体析出时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________</a:t>
            </a:r>
          </a:p>
          <a:p>
            <a:pPr algn="just">
              <a:lnSpc>
                <a:spcPct val="150000"/>
              </a:lnSpc>
            </a:pP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              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而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不能直接蒸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干。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22960" y="2812478"/>
            <a:ext cx="2415977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搅拌，防止液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5353" y="3448347"/>
            <a:ext cx="3159771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体局部过热而飞溅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499555" y="3448347"/>
            <a:ext cx="2044081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停止加热，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3736" y="4076098"/>
            <a:ext cx="2415977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利用余热蒸干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17514" y="4797947"/>
            <a:ext cx="10687472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marL="457142" indent="-457142">
              <a:buFont typeface="Wingdings" panose="05000000000000000000" pitchFamily="2" charset="2"/>
              <a:buChar char="Ø"/>
            </a:pPr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当结晶出来的产品不纯时，可多次操作，重复结晶进行提纯。</a:t>
            </a:r>
            <a:endParaRPr lang="zh-CN" altLang="en-US" sz="2900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006976" y="5518028"/>
            <a:ext cx="3240359" cy="1054795"/>
            <a:chOff x="3482598" y="5471343"/>
            <a:chExt cx="3240360" cy="1054795"/>
          </a:xfrm>
        </p:grpSpPr>
        <p:sp>
          <p:nvSpPr>
            <p:cNvPr id="2" name="椭圆 1"/>
            <p:cNvSpPr/>
            <p:nvPr/>
          </p:nvSpPr>
          <p:spPr>
            <a:xfrm>
              <a:off x="3482598" y="5471343"/>
              <a:ext cx="3240360" cy="10547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282306" y="5598036"/>
              <a:ext cx="172355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kern="100" dirty="0">
                  <a:solidFill>
                    <a:srgbClr val="FF0000"/>
                  </a:solidFill>
                  <a:latin typeface="Times New Roman"/>
                  <a:ea typeface="华文细黑"/>
                  <a:cs typeface="Times New Roman"/>
                </a:rPr>
                <a:t>重结晶</a:t>
              </a:r>
              <a:endParaRPr lang="zh-CN" altLang="en-US" sz="40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267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9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06574" y="82820"/>
            <a:ext cx="11411700" cy="2100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06" tIns="45703" rIns="91406" bIns="45703" numCol="1" anchor="ctr" anchorCtr="0" compatLnSpc="1">
            <a:prstTxWarp prst="textNoShape">
              <a:avLst/>
            </a:prstTxWarp>
            <a:spAutoFit/>
          </a:bodyPr>
          <a:lstStyle/>
          <a:p>
            <a:pPr defTabSz="914282" font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9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9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sz="29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9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2013</a:t>
            </a:r>
            <a:r>
              <a:rPr lang="zh-CN" altLang="en-US" sz="29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年广一模）</a:t>
            </a:r>
            <a:r>
              <a:rPr lang="zh-CN" altLang="zh-CN" sz="29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以地下卤水（主要含NaCl，还有少量Ca</a:t>
            </a:r>
            <a:r>
              <a:rPr lang="zh-CN" altLang="zh-CN" sz="2900" b="1" baseline="30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2+</a:t>
            </a:r>
            <a:r>
              <a:rPr lang="zh-CN" altLang="zh-CN" sz="29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、Mg</a:t>
            </a:r>
            <a:r>
              <a:rPr lang="zh-CN" altLang="zh-CN" sz="2900" b="1" baseline="30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2+</a:t>
            </a:r>
            <a:r>
              <a:rPr lang="zh-CN" altLang="zh-CN" sz="29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）为主要原料生产亚硫酸钠的新工艺如下，同时能得到用作化肥的副产品氯化铵。</a:t>
            </a:r>
          </a:p>
        </p:txBody>
      </p:sp>
      <p:sp>
        <p:nvSpPr>
          <p:cNvPr id="3" name="Rectangle 44"/>
          <p:cNvSpPr>
            <a:spLocks noChangeArrowheads="1"/>
          </p:cNvSpPr>
          <p:nvPr/>
        </p:nvSpPr>
        <p:spPr bwMode="auto">
          <a:xfrm>
            <a:off x="1" y="-230813"/>
            <a:ext cx="184662" cy="461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06" tIns="45703" rIns="91406" bIns="45703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4" name="Rectangle 105"/>
          <p:cNvSpPr>
            <a:spLocks noChangeArrowheads="1"/>
          </p:cNvSpPr>
          <p:nvPr/>
        </p:nvSpPr>
        <p:spPr bwMode="auto">
          <a:xfrm>
            <a:off x="1" y="-230813"/>
            <a:ext cx="184662" cy="461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06" tIns="45703" rIns="91406" bIns="45703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29406" name="图片 22940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2205658"/>
            <a:ext cx="1133257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8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50" y="2461912"/>
            <a:ext cx="11821120" cy="1200294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）“除杂”时，先加入适量石灰乳过滤除去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Mg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，再通入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并用少量氨水调节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过滤除去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，“废渣”的主要成分为 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           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  </a:t>
            </a:r>
            <a:r>
              <a:rPr lang="zh-CN" alt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-230813"/>
            <a:ext cx="184662" cy="461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06" tIns="45703" rIns="91406" bIns="45703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-241496" y="3285780"/>
            <a:ext cx="6912768" cy="3831449"/>
            <a:chOff x="-169490" y="3645818"/>
            <a:chExt cx="5904656" cy="3366009"/>
          </a:xfrm>
        </p:grpSpPr>
        <p:graphicFrame>
          <p:nvGraphicFramePr>
            <p:cNvPr id="5" name="对象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79058891"/>
                </p:ext>
              </p:extLst>
            </p:nvPr>
          </p:nvGraphicFramePr>
          <p:xfrm>
            <a:off x="-169490" y="3645818"/>
            <a:ext cx="4799062" cy="33660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445" r:id="rId3" imgW="4389120" imgH="3073603" progId="Origin50.Graph">
                    <p:embed/>
                  </p:oleObj>
                </mc:Choice>
                <mc:Fallback>
                  <p:oleObj r:id="rId3" imgW="4389120" imgH="3073603" progId="Origin50.Graph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69490" y="3645818"/>
                          <a:ext cx="4799062" cy="336600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3776031" y="4149874"/>
              <a:ext cx="1959135" cy="4320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 defTabSz="91428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NH</a:t>
              </a:r>
              <a:r>
                <a:rPr kumimoji="0" lang="en-US" altLang="zh-CN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4</a:t>
              </a: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HCO</a:t>
              </a:r>
              <a:r>
                <a:rPr kumimoji="0" lang="en-US" altLang="zh-CN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3</a:t>
              </a:r>
              <a:endParaRPr lang="zh-CN" altLang="zh-CN" sz="4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3747970" y="4711424"/>
              <a:ext cx="1743111" cy="4320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 defTabSz="91428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NH</a:t>
              </a:r>
              <a:r>
                <a:rPr kumimoji="0" lang="en-US" altLang="zh-CN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4</a:t>
              </a: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Cl</a:t>
              </a:r>
              <a:endParaRPr lang="zh-CN" altLang="zh-CN" sz="4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3747971" y="5244508"/>
              <a:ext cx="1036656" cy="4320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 defTabSz="91428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NaCl</a:t>
              </a:r>
              <a:endParaRPr lang="zh-CN" altLang="zh-CN" sz="4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3747971" y="5763078"/>
              <a:ext cx="1584176" cy="4320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 defTabSz="91428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NaHCO</a:t>
              </a:r>
              <a:r>
                <a:rPr kumimoji="0" lang="en-US" altLang="zh-CN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3</a:t>
              </a:r>
              <a:endParaRPr lang="zh-CN" altLang="zh-CN" sz="4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3" t="6076" r="1774" b="4513"/>
          <a:stretch/>
        </p:blipFill>
        <p:spPr>
          <a:xfrm>
            <a:off x="694607" y="32654"/>
            <a:ext cx="10858765" cy="247831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421686" y="4581922"/>
            <a:ext cx="6650185" cy="1754292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）“滤渣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1”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的化学式为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      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b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）在“滤液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1”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中加入盐酸的目的是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。“滤渣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2”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的化学式为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       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3" name="矩形 12"/>
          <p:cNvSpPr/>
          <p:nvPr/>
        </p:nvSpPr>
        <p:spPr>
          <a:xfrm>
            <a:off x="5860792" y="2978583"/>
            <a:ext cx="1668978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Mg(OH)</a:t>
            </a:r>
            <a:r>
              <a:rPr lang="en-US" altLang="zh-CN" sz="29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endParaRPr lang="zh-CN" altLang="en-US" sz="2900" b="1" kern="100" baseline="-250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628909" y="2978583"/>
            <a:ext cx="1321127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CaCO</a:t>
            </a:r>
            <a:r>
              <a:rPr lang="en-US" altLang="zh-CN" sz="29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endParaRPr lang="zh-CN" altLang="en-US" sz="2900" b="1" kern="100" baseline="-250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270268" y="4520735"/>
            <a:ext cx="1609667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NaHCO</a:t>
            </a:r>
            <a:r>
              <a:rPr lang="en-US" altLang="zh-CN" sz="29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endParaRPr lang="zh-CN" altLang="en-US" sz="2900" b="1" kern="100" baseline="-250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628908" y="5662043"/>
            <a:ext cx="1011747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en-US" altLang="zh-CN" sz="2900" b="1" kern="100" dirty="0" err="1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NaCl</a:t>
            </a:r>
            <a:endParaRPr lang="zh-CN" altLang="en-US" sz="2900" b="1" kern="100" baseline="-250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318278" y="5159375"/>
            <a:ext cx="2091477" cy="830962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r>
              <a:rPr lang="zh-CN" altLang="en-US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将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NH</a:t>
            </a:r>
            <a:r>
              <a:rPr lang="en-US" altLang="zh-CN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HCO</a:t>
            </a:r>
            <a:r>
              <a:rPr lang="en-US" altLang="zh-CN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zh-CN" altLang="en-US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转化为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NH</a:t>
            </a:r>
            <a:r>
              <a:rPr lang="en-US" altLang="zh-CN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Cl</a:t>
            </a:r>
            <a:endParaRPr lang="zh-CN" altLang="en-US" b="1" kern="100" baseline="-250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252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古瓶荷花">
  <a:themeElements>
    <a:clrScheme name="古瓶荷花 1">
      <a:dk1>
        <a:srgbClr val="0033CC"/>
      </a:dk1>
      <a:lt1>
        <a:srgbClr val="FFFFFF"/>
      </a:lt1>
      <a:dk2>
        <a:srgbClr val="007572"/>
      </a:dk2>
      <a:lt2>
        <a:srgbClr val="C0C0C0"/>
      </a:lt2>
      <a:accent1>
        <a:srgbClr val="CCECFF"/>
      </a:accent1>
      <a:accent2>
        <a:srgbClr val="3399FF"/>
      </a:accent2>
      <a:accent3>
        <a:srgbClr val="FFFFFF"/>
      </a:accent3>
      <a:accent4>
        <a:srgbClr val="002AAE"/>
      </a:accent4>
      <a:accent5>
        <a:srgbClr val="E2F4FF"/>
      </a:accent5>
      <a:accent6>
        <a:srgbClr val="2D8AE7"/>
      </a:accent6>
      <a:hlink>
        <a:srgbClr val="CC0066"/>
      </a:hlink>
      <a:folHlink>
        <a:srgbClr val="7D7DA9"/>
      </a:folHlink>
    </a:clrScheme>
    <a:fontScheme name="古瓶荷花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8E163E"/>
            </a:solidFill>
            <a:effectLst/>
            <a:latin typeface="Arial" pitchFamily="34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8E163E"/>
            </a:solidFill>
            <a:effectLst/>
            <a:latin typeface="Arial" pitchFamily="34" charset="0"/>
            <a:ea typeface="楷体_GB2312" pitchFamily="49" charset="-122"/>
          </a:defRPr>
        </a:defPPr>
      </a:lstStyle>
    </a:lnDef>
  </a:objectDefaults>
  <a:extraClrSchemeLst>
    <a:extraClrScheme>
      <a:clrScheme name="古瓶荷花 1">
        <a:dk1>
          <a:srgbClr val="0033CC"/>
        </a:dk1>
        <a:lt1>
          <a:srgbClr val="FFFFFF"/>
        </a:lt1>
        <a:dk2>
          <a:srgbClr val="007572"/>
        </a:dk2>
        <a:lt2>
          <a:srgbClr val="C0C0C0"/>
        </a:lt2>
        <a:accent1>
          <a:srgbClr val="CCECFF"/>
        </a:accent1>
        <a:accent2>
          <a:srgbClr val="3399FF"/>
        </a:accent2>
        <a:accent3>
          <a:srgbClr val="FFFFFF"/>
        </a:accent3>
        <a:accent4>
          <a:srgbClr val="002AAE"/>
        </a:accent4>
        <a:accent5>
          <a:srgbClr val="E2F4FF"/>
        </a:accent5>
        <a:accent6>
          <a:srgbClr val="2D8AE7"/>
        </a:accent6>
        <a:hlink>
          <a:srgbClr val="CC0066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2">
        <a:dk1>
          <a:srgbClr val="007A77"/>
        </a:dk1>
        <a:lt1>
          <a:srgbClr val="EFF6EE"/>
        </a:lt1>
        <a:dk2>
          <a:srgbClr val="0066CC"/>
        </a:dk2>
        <a:lt2>
          <a:srgbClr val="C0C0C0"/>
        </a:lt2>
        <a:accent1>
          <a:srgbClr val="E7EEE6"/>
        </a:accent1>
        <a:accent2>
          <a:srgbClr val="FF9933"/>
        </a:accent2>
        <a:accent3>
          <a:srgbClr val="F6FAF5"/>
        </a:accent3>
        <a:accent4>
          <a:srgbClr val="006765"/>
        </a:accent4>
        <a:accent5>
          <a:srgbClr val="F1F5F0"/>
        </a:accent5>
        <a:accent6>
          <a:srgbClr val="E78A2D"/>
        </a:accent6>
        <a:hlink>
          <a:srgbClr val="636395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3">
        <a:dk1>
          <a:srgbClr val="000000"/>
        </a:dk1>
        <a:lt1>
          <a:srgbClr val="CCFFCC"/>
        </a:lt1>
        <a:dk2>
          <a:srgbClr val="E88A00"/>
        </a:dk2>
        <a:lt2>
          <a:srgbClr val="C0C0C0"/>
        </a:lt2>
        <a:accent1>
          <a:srgbClr val="CCECFF"/>
        </a:accent1>
        <a:accent2>
          <a:srgbClr val="336600"/>
        </a:accent2>
        <a:accent3>
          <a:srgbClr val="E2FFE2"/>
        </a:accent3>
        <a:accent4>
          <a:srgbClr val="000000"/>
        </a:accent4>
        <a:accent5>
          <a:srgbClr val="E2F4FF"/>
        </a:accent5>
        <a:accent6>
          <a:srgbClr val="2D5C00"/>
        </a:accent6>
        <a:hlink>
          <a:srgbClr val="3333CC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4">
        <a:dk1>
          <a:srgbClr val="000000"/>
        </a:dk1>
        <a:lt1>
          <a:srgbClr val="FFFFCC"/>
        </a:lt1>
        <a:dk2>
          <a:srgbClr val="CC3300"/>
        </a:dk2>
        <a:lt2>
          <a:srgbClr val="C0C0C0"/>
        </a:lt2>
        <a:accent1>
          <a:srgbClr val="FFFFCC"/>
        </a:accent1>
        <a:accent2>
          <a:srgbClr val="339933"/>
        </a:accent2>
        <a:accent3>
          <a:srgbClr val="FFFFE2"/>
        </a:accent3>
        <a:accent4>
          <a:srgbClr val="000000"/>
        </a:accent4>
        <a:accent5>
          <a:srgbClr val="FFFFE2"/>
        </a:accent5>
        <a:accent6>
          <a:srgbClr val="2D8A2D"/>
        </a:accent6>
        <a:hlink>
          <a:srgbClr val="0066FF"/>
        </a:hlink>
        <a:folHlink>
          <a:srgbClr val="6F6F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5">
        <a:dk1>
          <a:srgbClr val="636395"/>
        </a:dk1>
        <a:lt1>
          <a:srgbClr val="FFE2C5"/>
        </a:lt1>
        <a:dk2>
          <a:srgbClr val="000000"/>
        </a:dk2>
        <a:lt2>
          <a:srgbClr val="C0C0C0"/>
        </a:lt2>
        <a:accent1>
          <a:srgbClr val="FFE1E1"/>
        </a:accent1>
        <a:accent2>
          <a:srgbClr val="FF9933"/>
        </a:accent2>
        <a:accent3>
          <a:srgbClr val="FFEEDF"/>
        </a:accent3>
        <a:accent4>
          <a:srgbClr val="53537E"/>
        </a:accent4>
        <a:accent5>
          <a:srgbClr val="FFEEEE"/>
        </a:accent5>
        <a:accent6>
          <a:srgbClr val="E78A2D"/>
        </a:accent6>
        <a:hlink>
          <a:srgbClr val="008080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6">
        <a:dk1>
          <a:srgbClr val="626292"/>
        </a:dk1>
        <a:lt1>
          <a:srgbClr val="CCECFF"/>
        </a:lt1>
        <a:dk2>
          <a:srgbClr val="3333CC"/>
        </a:dk2>
        <a:lt2>
          <a:srgbClr val="C0C0C0"/>
        </a:lt2>
        <a:accent1>
          <a:srgbClr val="D9F1FF"/>
        </a:accent1>
        <a:accent2>
          <a:srgbClr val="FF9900"/>
        </a:accent2>
        <a:accent3>
          <a:srgbClr val="E2F4FF"/>
        </a:accent3>
        <a:accent4>
          <a:srgbClr val="53537C"/>
        </a:accent4>
        <a:accent5>
          <a:srgbClr val="E9F7FF"/>
        </a:accent5>
        <a:accent6>
          <a:srgbClr val="E78A00"/>
        </a:accent6>
        <a:hlink>
          <a:srgbClr val="CC0066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7">
        <a:dk1>
          <a:srgbClr val="0066CC"/>
        </a:dk1>
        <a:lt1>
          <a:srgbClr val="FFE1E1"/>
        </a:lt1>
        <a:dk2>
          <a:srgbClr val="006600"/>
        </a:dk2>
        <a:lt2>
          <a:srgbClr val="C0C0C0"/>
        </a:lt2>
        <a:accent1>
          <a:srgbClr val="FFFFCC"/>
        </a:accent1>
        <a:accent2>
          <a:srgbClr val="009999"/>
        </a:accent2>
        <a:accent3>
          <a:srgbClr val="FFEEEE"/>
        </a:accent3>
        <a:accent4>
          <a:srgbClr val="0056AE"/>
        </a:accent4>
        <a:accent5>
          <a:srgbClr val="FFFFE2"/>
        </a:accent5>
        <a:accent6>
          <a:srgbClr val="008A8A"/>
        </a:accent6>
        <a:hlink>
          <a:srgbClr val="EC0000"/>
        </a:hlink>
        <a:folHlink>
          <a:srgbClr val="00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8">
        <a:dk1>
          <a:srgbClr val="292929"/>
        </a:dk1>
        <a:lt1>
          <a:srgbClr val="DDDDDD"/>
        </a:lt1>
        <a:dk2>
          <a:srgbClr val="0066CC"/>
        </a:dk2>
        <a:lt2>
          <a:srgbClr val="B2B2B2"/>
        </a:lt2>
        <a:accent1>
          <a:srgbClr val="CACADC"/>
        </a:accent1>
        <a:accent2>
          <a:srgbClr val="FFCC00"/>
        </a:accent2>
        <a:accent3>
          <a:srgbClr val="EBEBEB"/>
        </a:accent3>
        <a:accent4>
          <a:srgbClr val="212121"/>
        </a:accent4>
        <a:accent5>
          <a:srgbClr val="E1E1EB"/>
        </a:accent5>
        <a:accent6>
          <a:srgbClr val="E7B900"/>
        </a:accent6>
        <a:hlink>
          <a:srgbClr val="008080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古瓶荷花">
  <a:themeElements>
    <a:clrScheme name="古瓶荷花 1">
      <a:dk1>
        <a:srgbClr val="0033CC"/>
      </a:dk1>
      <a:lt1>
        <a:srgbClr val="FFFFFF"/>
      </a:lt1>
      <a:dk2>
        <a:srgbClr val="007572"/>
      </a:dk2>
      <a:lt2>
        <a:srgbClr val="C0C0C0"/>
      </a:lt2>
      <a:accent1>
        <a:srgbClr val="CCECFF"/>
      </a:accent1>
      <a:accent2>
        <a:srgbClr val="3399FF"/>
      </a:accent2>
      <a:accent3>
        <a:srgbClr val="FFFFFF"/>
      </a:accent3>
      <a:accent4>
        <a:srgbClr val="002AAE"/>
      </a:accent4>
      <a:accent5>
        <a:srgbClr val="E2F4FF"/>
      </a:accent5>
      <a:accent6>
        <a:srgbClr val="2D8AE7"/>
      </a:accent6>
      <a:hlink>
        <a:srgbClr val="CC0066"/>
      </a:hlink>
      <a:folHlink>
        <a:srgbClr val="7D7DA9"/>
      </a:folHlink>
    </a:clrScheme>
    <a:fontScheme name="古瓶荷花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8E163E"/>
            </a:solidFill>
            <a:effectLst/>
            <a:latin typeface="Arial" pitchFamily="34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8E163E"/>
            </a:solidFill>
            <a:effectLst/>
            <a:latin typeface="Arial" pitchFamily="34" charset="0"/>
            <a:ea typeface="楷体_GB2312" pitchFamily="49" charset="-122"/>
          </a:defRPr>
        </a:defPPr>
      </a:lstStyle>
    </a:lnDef>
  </a:objectDefaults>
  <a:extraClrSchemeLst>
    <a:extraClrScheme>
      <a:clrScheme name="古瓶荷花 1">
        <a:dk1>
          <a:srgbClr val="0033CC"/>
        </a:dk1>
        <a:lt1>
          <a:srgbClr val="FFFFFF"/>
        </a:lt1>
        <a:dk2>
          <a:srgbClr val="007572"/>
        </a:dk2>
        <a:lt2>
          <a:srgbClr val="C0C0C0"/>
        </a:lt2>
        <a:accent1>
          <a:srgbClr val="CCECFF"/>
        </a:accent1>
        <a:accent2>
          <a:srgbClr val="3399FF"/>
        </a:accent2>
        <a:accent3>
          <a:srgbClr val="FFFFFF"/>
        </a:accent3>
        <a:accent4>
          <a:srgbClr val="002AAE"/>
        </a:accent4>
        <a:accent5>
          <a:srgbClr val="E2F4FF"/>
        </a:accent5>
        <a:accent6>
          <a:srgbClr val="2D8AE7"/>
        </a:accent6>
        <a:hlink>
          <a:srgbClr val="CC0066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2">
        <a:dk1>
          <a:srgbClr val="007A77"/>
        </a:dk1>
        <a:lt1>
          <a:srgbClr val="EFF6EE"/>
        </a:lt1>
        <a:dk2>
          <a:srgbClr val="0066CC"/>
        </a:dk2>
        <a:lt2>
          <a:srgbClr val="C0C0C0"/>
        </a:lt2>
        <a:accent1>
          <a:srgbClr val="E7EEE6"/>
        </a:accent1>
        <a:accent2>
          <a:srgbClr val="FF9933"/>
        </a:accent2>
        <a:accent3>
          <a:srgbClr val="F6FAF5"/>
        </a:accent3>
        <a:accent4>
          <a:srgbClr val="006765"/>
        </a:accent4>
        <a:accent5>
          <a:srgbClr val="F1F5F0"/>
        </a:accent5>
        <a:accent6>
          <a:srgbClr val="E78A2D"/>
        </a:accent6>
        <a:hlink>
          <a:srgbClr val="636395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3">
        <a:dk1>
          <a:srgbClr val="000000"/>
        </a:dk1>
        <a:lt1>
          <a:srgbClr val="CCFFCC"/>
        </a:lt1>
        <a:dk2>
          <a:srgbClr val="E88A00"/>
        </a:dk2>
        <a:lt2>
          <a:srgbClr val="C0C0C0"/>
        </a:lt2>
        <a:accent1>
          <a:srgbClr val="CCECFF"/>
        </a:accent1>
        <a:accent2>
          <a:srgbClr val="336600"/>
        </a:accent2>
        <a:accent3>
          <a:srgbClr val="E2FFE2"/>
        </a:accent3>
        <a:accent4>
          <a:srgbClr val="000000"/>
        </a:accent4>
        <a:accent5>
          <a:srgbClr val="E2F4FF"/>
        </a:accent5>
        <a:accent6>
          <a:srgbClr val="2D5C00"/>
        </a:accent6>
        <a:hlink>
          <a:srgbClr val="3333CC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4">
        <a:dk1>
          <a:srgbClr val="000000"/>
        </a:dk1>
        <a:lt1>
          <a:srgbClr val="FFFFCC"/>
        </a:lt1>
        <a:dk2>
          <a:srgbClr val="CC3300"/>
        </a:dk2>
        <a:lt2>
          <a:srgbClr val="C0C0C0"/>
        </a:lt2>
        <a:accent1>
          <a:srgbClr val="FFFFCC"/>
        </a:accent1>
        <a:accent2>
          <a:srgbClr val="339933"/>
        </a:accent2>
        <a:accent3>
          <a:srgbClr val="FFFFE2"/>
        </a:accent3>
        <a:accent4>
          <a:srgbClr val="000000"/>
        </a:accent4>
        <a:accent5>
          <a:srgbClr val="FFFFE2"/>
        </a:accent5>
        <a:accent6>
          <a:srgbClr val="2D8A2D"/>
        </a:accent6>
        <a:hlink>
          <a:srgbClr val="0066FF"/>
        </a:hlink>
        <a:folHlink>
          <a:srgbClr val="6F6F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5">
        <a:dk1>
          <a:srgbClr val="636395"/>
        </a:dk1>
        <a:lt1>
          <a:srgbClr val="FFE2C5"/>
        </a:lt1>
        <a:dk2>
          <a:srgbClr val="000000"/>
        </a:dk2>
        <a:lt2>
          <a:srgbClr val="C0C0C0"/>
        </a:lt2>
        <a:accent1>
          <a:srgbClr val="FFE1E1"/>
        </a:accent1>
        <a:accent2>
          <a:srgbClr val="FF9933"/>
        </a:accent2>
        <a:accent3>
          <a:srgbClr val="FFEEDF"/>
        </a:accent3>
        <a:accent4>
          <a:srgbClr val="53537E"/>
        </a:accent4>
        <a:accent5>
          <a:srgbClr val="FFEEEE"/>
        </a:accent5>
        <a:accent6>
          <a:srgbClr val="E78A2D"/>
        </a:accent6>
        <a:hlink>
          <a:srgbClr val="008080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6">
        <a:dk1>
          <a:srgbClr val="626292"/>
        </a:dk1>
        <a:lt1>
          <a:srgbClr val="CCECFF"/>
        </a:lt1>
        <a:dk2>
          <a:srgbClr val="3333CC"/>
        </a:dk2>
        <a:lt2>
          <a:srgbClr val="C0C0C0"/>
        </a:lt2>
        <a:accent1>
          <a:srgbClr val="D9F1FF"/>
        </a:accent1>
        <a:accent2>
          <a:srgbClr val="FF9900"/>
        </a:accent2>
        <a:accent3>
          <a:srgbClr val="E2F4FF"/>
        </a:accent3>
        <a:accent4>
          <a:srgbClr val="53537C"/>
        </a:accent4>
        <a:accent5>
          <a:srgbClr val="E9F7FF"/>
        </a:accent5>
        <a:accent6>
          <a:srgbClr val="E78A00"/>
        </a:accent6>
        <a:hlink>
          <a:srgbClr val="CC0066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7">
        <a:dk1>
          <a:srgbClr val="0066CC"/>
        </a:dk1>
        <a:lt1>
          <a:srgbClr val="FFE1E1"/>
        </a:lt1>
        <a:dk2>
          <a:srgbClr val="006600"/>
        </a:dk2>
        <a:lt2>
          <a:srgbClr val="C0C0C0"/>
        </a:lt2>
        <a:accent1>
          <a:srgbClr val="FFFFCC"/>
        </a:accent1>
        <a:accent2>
          <a:srgbClr val="009999"/>
        </a:accent2>
        <a:accent3>
          <a:srgbClr val="FFEEEE"/>
        </a:accent3>
        <a:accent4>
          <a:srgbClr val="0056AE"/>
        </a:accent4>
        <a:accent5>
          <a:srgbClr val="FFFFE2"/>
        </a:accent5>
        <a:accent6>
          <a:srgbClr val="008A8A"/>
        </a:accent6>
        <a:hlink>
          <a:srgbClr val="EC0000"/>
        </a:hlink>
        <a:folHlink>
          <a:srgbClr val="00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8">
        <a:dk1>
          <a:srgbClr val="292929"/>
        </a:dk1>
        <a:lt1>
          <a:srgbClr val="DDDDDD"/>
        </a:lt1>
        <a:dk2>
          <a:srgbClr val="0066CC"/>
        </a:dk2>
        <a:lt2>
          <a:srgbClr val="B2B2B2"/>
        </a:lt2>
        <a:accent1>
          <a:srgbClr val="CACADC"/>
        </a:accent1>
        <a:accent2>
          <a:srgbClr val="FFCC00"/>
        </a:accent2>
        <a:accent3>
          <a:srgbClr val="EBEBEB"/>
        </a:accent3>
        <a:accent4>
          <a:srgbClr val="212121"/>
        </a:accent4>
        <a:accent5>
          <a:srgbClr val="E1E1EB"/>
        </a:accent5>
        <a:accent6>
          <a:srgbClr val="E7B900"/>
        </a:accent6>
        <a:hlink>
          <a:srgbClr val="008080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6062</TotalTime>
  <Words>3417</Words>
  <Application>Microsoft Office PowerPoint</Application>
  <PresentationFormat>自定义</PresentationFormat>
  <Paragraphs>577</Paragraphs>
  <Slides>58</Slides>
  <Notes>3</Notes>
  <HiddenSlides>5</HiddenSlides>
  <MMClips>0</MMClips>
  <ScaleCrop>false</ScaleCrop>
  <HeadingPairs>
    <vt:vector size="6" baseType="variant">
      <vt:variant>
        <vt:lpstr>主题</vt:lpstr>
      </vt:variant>
      <vt:variant>
        <vt:i4>3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58</vt:i4>
      </vt:variant>
    </vt:vector>
  </HeadingPairs>
  <TitlesOfParts>
    <vt:vector size="64" baseType="lpstr">
      <vt:lpstr>6_Office 主题</vt:lpstr>
      <vt:lpstr>古瓶荷花</vt:lpstr>
      <vt:lpstr>1_古瓶荷花</vt:lpstr>
      <vt:lpstr>Origin50.Graph</vt:lpstr>
      <vt:lpstr>文档</vt:lpstr>
      <vt:lpstr>位图图像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【实验原理】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1096</cp:revision>
  <dcterms:created xsi:type="dcterms:W3CDTF">2014-11-27T01:03:08Z</dcterms:created>
  <dcterms:modified xsi:type="dcterms:W3CDTF">2016-05-17T01:23:22Z</dcterms:modified>
</cp:coreProperties>
</file>